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420" r:id="rId2"/>
    <p:sldId id="419" r:id="rId3"/>
    <p:sldId id="422" r:id="rId4"/>
    <p:sldId id="423" r:id="rId5"/>
    <p:sldId id="424" r:id="rId6"/>
    <p:sldId id="434" r:id="rId7"/>
    <p:sldId id="349" r:id="rId8"/>
    <p:sldId id="468" r:id="rId9"/>
    <p:sldId id="457" r:id="rId10"/>
    <p:sldId id="332" r:id="rId11"/>
    <p:sldId id="460" r:id="rId12"/>
    <p:sldId id="461" r:id="rId13"/>
    <p:sldId id="462" r:id="rId14"/>
    <p:sldId id="444" r:id="rId15"/>
    <p:sldId id="447" r:id="rId16"/>
    <p:sldId id="466" r:id="rId17"/>
    <p:sldId id="350" r:id="rId18"/>
    <p:sldId id="467" r:id="rId19"/>
    <p:sldId id="333" r:id="rId20"/>
    <p:sldId id="454" r:id="rId21"/>
    <p:sldId id="455" r:id="rId22"/>
    <p:sldId id="456" r:id="rId23"/>
    <p:sldId id="464"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E75E22"/>
    <a:srgbClr val="FFEDAB"/>
    <a:srgbClr val="E20000"/>
    <a:srgbClr val="FFE389"/>
    <a:srgbClr val="FC922C"/>
    <a:srgbClr val="CD242B"/>
    <a:srgbClr val="FF3300"/>
    <a:srgbClr val="1C11F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97" autoAdjust="0"/>
    <p:restoredTop sz="95550" autoAdjust="0"/>
  </p:normalViewPr>
  <p:slideViewPr>
    <p:cSldViewPr>
      <p:cViewPr varScale="1">
        <p:scale>
          <a:sx n="67" d="100"/>
          <a:sy n="67" d="100"/>
        </p:scale>
        <p:origin x="-1260" y="-102"/>
      </p:cViewPr>
      <p:guideLst>
        <p:guide orient="horz" pos="845"/>
        <p:guide pos="249"/>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4CD1D396-5347-436C-8042-3C07052963ED}" type="datetimeFigureOut">
              <a:rPr lang="zh-CN" altLang="en-US"/>
              <a:pPr>
                <a:defRPr/>
              </a:pPr>
              <a:t>2019/3/9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27AC07A6-323D-406D-859D-00D4E4D4033D}"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幻灯片图像占位符 1"/>
          <p:cNvSpPr>
            <a:spLocks noGrp="1" noRot="1" noChangeAspect="1"/>
          </p:cNvSpPr>
          <p:nvPr>
            <p:ph type="sldImg"/>
          </p:nvPr>
        </p:nvSpPr>
        <p:spPr bwMode="auto">
          <a:noFill/>
          <a:ln>
            <a:solidFill>
              <a:srgbClr val="000000"/>
            </a:solidFill>
            <a:miter lim="800000"/>
            <a:headEnd/>
            <a:tailEnd/>
          </a:ln>
        </p:spPr>
      </p:sp>
      <p:sp>
        <p:nvSpPr>
          <p:cNvPr id="13314"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13315"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5CE9F4-895E-4082-94BA-E7FD20DFE0BD}" type="slidenum">
              <a:rPr lang="zh-CN" altLang="en-US"/>
              <a:pPr fontAlgn="base">
                <a:spcBef>
                  <a:spcPct val="0"/>
                </a:spcBef>
                <a:spcAft>
                  <a:spcPct val="0"/>
                </a:spcAft>
                <a:defRPr/>
              </a:pPr>
              <a:t>2</a:t>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幻灯片图像占位符 1"/>
          <p:cNvSpPr>
            <a:spLocks noGrp="1" noRot="1" noChangeAspect="1"/>
          </p:cNvSpPr>
          <p:nvPr>
            <p:ph type="sldImg"/>
          </p:nvPr>
        </p:nvSpPr>
        <p:spPr bwMode="auto">
          <a:noFill/>
          <a:ln>
            <a:solidFill>
              <a:srgbClr val="000000"/>
            </a:solidFill>
            <a:miter lim="800000"/>
            <a:headEnd/>
            <a:tailEnd/>
          </a:ln>
        </p:spPr>
      </p:sp>
      <p:sp>
        <p:nvSpPr>
          <p:cNvPr id="15362"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15363"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26A1C60-6B40-4AFD-B80A-2CC97D220438}" type="slidenum">
              <a:rPr lang="zh-CN" altLang="en-US"/>
              <a:pPr fontAlgn="base">
                <a:spcBef>
                  <a:spcPct val="0"/>
                </a:spcBef>
                <a:spcAft>
                  <a:spcPct val="0"/>
                </a:spcAft>
                <a:defRPr/>
              </a:pPr>
              <a:t>3</a:t>
            </a:fld>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幻灯片图像占位符 1"/>
          <p:cNvSpPr>
            <a:spLocks noGrp="1" noRot="1" noChangeAspect="1"/>
          </p:cNvSpPr>
          <p:nvPr>
            <p:ph type="sldImg"/>
          </p:nvPr>
        </p:nvSpPr>
        <p:spPr bwMode="auto">
          <a:noFill/>
          <a:ln>
            <a:solidFill>
              <a:srgbClr val="000000"/>
            </a:solidFill>
            <a:miter lim="800000"/>
            <a:headEnd/>
            <a:tailEnd/>
          </a:ln>
        </p:spPr>
      </p:sp>
      <p:sp>
        <p:nvSpPr>
          <p:cNvPr id="17410"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19459"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C7514A4-D763-4C2B-A2C4-AA242618FE34}" type="slidenum">
              <a:rPr lang="zh-CN" altLang="en-US"/>
              <a:pPr fontAlgn="base">
                <a:spcBef>
                  <a:spcPct val="0"/>
                </a:spcBef>
                <a:spcAft>
                  <a:spcPct val="0"/>
                </a:spcAft>
                <a:defRPr/>
              </a:pPr>
              <a:t>4</a:t>
            </a:fld>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幻灯片图像占位符 1"/>
          <p:cNvSpPr>
            <a:spLocks noGrp="1" noRot="1" noChangeAspect="1"/>
          </p:cNvSpPr>
          <p:nvPr>
            <p:ph type="sldImg"/>
          </p:nvPr>
        </p:nvSpPr>
        <p:spPr bwMode="auto">
          <a:noFill/>
          <a:ln>
            <a:solidFill>
              <a:srgbClr val="000000"/>
            </a:solidFill>
            <a:miter lim="800000"/>
            <a:headEnd/>
            <a:tailEnd/>
          </a:ln>
        </p:spPr>
      </p:sp>
      <p:sp>
        <p:nvSpPr>
          <p:cNvPr id="19458"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22531"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4908193-3E21-438A-A3FD-F605DA40AC42}" type="slidenum">
              <a:rPr lang="zh-CN" altLang="en-US"/>
              <a:pPr fontAlgn="base">
                <a:spcBef>
                  <a:spcPct val="0"/>
                </a:spcBef>
                <a:spcAft>
                  <a:spcPct val="0"/>
                </a:spcAft>
                <a:defRPr/>
              </a:pPr>
              <a:t>5</a:t>
            </a:fld>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幻灯片图像占位符 1"/>
          <p:cNvSpPr>
            <a:spLocks noGrp="1" noRot="1" noChangeAspect="1"/>
          </p:cNvSpPr>
          <p:nvPr>
            <p:ph type="sldImg"/>
          </p:nvPr>
        </p:nvSpPr>
        <p:spPr bwMode="auto">
          <a:noFill/>
          <a:ln>
            <a:solidFill>
              <a:srgbClr val="000000"/>
            </a:solidFill>
            <a:miter lim="800000"/>
            <a:headEnd/>
            <a:tailEnd/>
          </a:ln>
        </p:spPr>
      </p:sp>
      <p:sp>
        <p:nvSpPr>
          <p:cNvPr id="21506"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30723"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E28FD41-A236-4951-86C1-1ADCE9E20E1C}" type="slidenum">
              <a:rPr lang="zh-CN" altLang="en-US"/>
              <a:pPr fontAlgn="base">
                <a:spcBef>
                  <a:spcPct val="0"/>
                </a:spcBef>
                <a:spcAft>
                  <a:spcPct val="0"/>
                </a:spcAft>
                <a:defRPr/>
              </a:pPr>
              <a:t>6</a:t>
            </a:fld>
            <a:endParaRPr lang="en-US"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幻灯片图像占位符 1"/>
          <p:cNvSpPr>
            <a:spLocks noGrp="1" noRot="1" noChangeAspect="1"/>
          </p:cNvSpPr>
          <p:nvPr>
            <p:ph type="sldImg"/>
          </p:nvPr>
        </p:nvSpPr>
        <p:spPr bwMode="auto">
          <a:noFill/>
          <a:ln>
            <a:solidFill>
              <a:srgbClr val="000000"/>
            </a:solidFill>
            <a:miter lim="800000"/>
            <a:headEnd/>
            <a:tailEnd/>
          </a:ln>
        </p:spPr>
      </p:sp>
      <p:sp>
        <p:nvSpPr>
          <p:cNvPr id="23554"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32771"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F842C04-1889-4941-8732-A9E93B529E5C}" type="slidenum">
              <a:rPr lang="zh-CN" altLang="en-US"/>
              <a:pPr fontAlgn="base">
                <a:spcBef>
                  <a:spcPct val="0"/>
                </a:spcBef>
                <a:spcAft>
                  <a:spcPct val="0"/>
                </a:spcAft>
                <a:defRPr/>
              </a:pPr>
              <a:t>7</a:t>
            </a:fld>
            <a:endParaRPr lang="en-US" altLang="zh-C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noTextEdi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32771" name="灯片编号占位符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A3AC176C-7B13-4CE5-84EC-926AB4E34669}" type="slidenum">
              <a:rPr lang="zh-CN" altLang="en-US" sz="1200">
                <a:latin typeface="+mn-lt"/>
                <a:ea typeface="+mn-ea"/>
              </a:rPr>
              <a:pPr algn="r">
                <a:defRPr/>
              </a:pPr>
              <a:t>9</a:t>
            </a:fld>
            <a:endParaRPr lang="en-US" altLang="zh-CN" sz="1200">
              <a:latin typeface="+mn-lt"/>
              <a:ea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2_节标题">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矩形 7"/>
          <p:cNvSpPr/>
          <p:nvPr userDrawn="1"/>
        </p:nvSpPr>
        <p:spPr>
          <a:xfrm>
            <a:off x="0" y="2636838"/>
            <a:ext cx="2051050" cy="1439862"/>
          </a:xfrm>
          <a:prstGeom prst="rect">
            <a:avLst/>
          </a:prstGeom>
          <a:solidFill>
            <a:srgbClr val="CD242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4" name="矩形 8"/>
          <p:cNvSpPr/>
          <p:nvPr userDrawn="1"/>
        </p:nvSpPr>
        <p:spPr>
          <a:xfrm>
            <a:off x="2160588" y="2636838"/>
            <a:ext cx="6983412" cy="1439862"/>
          </a:xfrm>
          <a:prstGeom prst="rect">
            <a:avLst/>
          </a:prstGeom>
          <a:solidFill>
            <a:srgbClr val="E75E2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10" name="标题 1"/>
          <p:cNvSpPr>
            <a:spLocks noGrp="1"/>
          </p:cNvSpPr>
          <p:nvPr>
            <p:ph type="ctrTitle"/>
          </p:nvPr>
        </p:nvSpPr>
        <p:spPr>
          <a:xfrm>
            <a:off x="3281752" y="2910011"/>
            <a:ext cx="5898760" cy="893961"/>
          </a:xfrm>
          <a:prstGeom prst="rect">
            <a:avLst/>
          </a:prstGeom>
        </p:spPr>
        <p:txBody>
          <a:bodyPr>
            <a:noAutofit/>
          </a:bodyPr>
          <a:lstStyle>
            <a:lvl1pPr algn="l">
              <a:defRPr sz="3600" b="1" baseline="0">
                <a:solidFill>
                  <a:schemeClr val="bg1"/>
                </a:solidFill>
                <a:latin typeface="黑体" panose="02010600030101010101" pitchFamily="2" charset="-122"/>
                <a:ea typeface="黑体" panose="02010600030101010101" pitchFamily="2" charset="-122"/>
              </a:defRPr>
            </a:lvl1pPr>
          </a:lstStyle>
          <a:p>
            <a:r>
              <a:rPr lang="zh-CN" altLang="en-US" smtClean="0"/>
              <a:t>单击此处编辑母版标题样式</a:t>
            </a:r>
            <a:endParaRPr lang="zh-CN" altLang="en-US" dirty="0"/>
          </a:p>
        </p:txBody>
      </p:sp>
    </p:spTree>
  </p:cSld>
  <p:clrMapOvr>
    <a:masterClrMapping/>
  </p:clrMapOvr>
  <p:transitio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两栏内容">
    <p:spTree>
      <p:nvGrpSpPr>
        <p:cNvPr id="1" name=""/>
        <p:cNvGrpSpPr/>
        <p:nvPr/>
      </p:nvGrpSpPr>
      <p:grpSpPr>
        <a:xfrm>
          <a:off x="0" y="0"/>
          <a:ext cx="0" cy="0"/>
          <a:chOff x="0" y="0"/>
          <a:chExt cx="0" cy="0"/>
        </a:xfrm>
      </p:grpSpPr>
      <p:sp>
        <p:nvSpPr>
          <p:cNvPr id="2" name="灯片编号占位符 3"/>
          <p:cNvSpPr>
            <a:spLocks noGrp="1"/>
          </p:cNvSpPr>
          <p:nvPr>
            <p:ph type="sldNum" sz="quarter" idx="10"/>
          </p:nvPr>
        </p:nvSpPr>
        <p:spPr>
          <a:xfrm>
            <a:off x="8172450" y="508000"/>
            <a:ext cx="971550" cy="365125"/>
          </a:xfrm>
        </p:spPr>
        <p:txBody>
          <a:bodyPr/>
          <a:lstStyle>
            <a:lvl1pPr algn="ctr">
              <a:defRPr>
                <a:solidFill>
                  <a:schemeClr val="bg1"/>
                </a:solidFill>
                <a:latin typeface="+mj-ea"/>
                <a:ea typeface="+mj-ea"/>
              </a:defRPr>
            </a:lvl1pPr>
          </a:lstStyle>
          <a:p>
            <a:pPr>
              <a:defRPr/>
            </a:pPr>
            <a:r>
              <a:rPr lang="en-US" altLang="zh-CN"/>
              <a:t>-</a:t>
            </a:r>
            <a:fld id="{B26A8081-EC82-4369-9DB0-D95034AC9F94}" type="slidenum">
              <a:rPr lang="zh-CN" altLang="en-US"/>
              <a:pPr>
                <a:defRPr/>
              </a:pPr>
              <a:t>‹#›</a:t>
            </a:fld>
            <a:r>
              <a:rPr lang="en-US" altLang="zh-CN"/>
              <a:t>-</a:t>
            </a:r>
            <a:endParaRPr lang="zh-CN"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命题调研">
    <p:spTree>
      <p:nvGrpSpPr>
        <p:cNvPr id="1" name=""/>
        <p:cNvGrpSpPr/>
        <p:nvPr/>
      </p:nvGrpSpPr>
      <p:grpSpPr>
        <a:xfrm>
          <a:off x="0" y="0"/>
          <a:ext cx="0" cy="0"/>
          <a:chOff x="0" y="0"/>
          <a:chExt cx="0" cy="0"/>
        </a:xfrm>
      </p:grpSpPr>
      <p:sp>
        <p:nvSpPr>
          <p:cNvPr id="2" name="同侧圆角矩形 6"/>
          <p:cNvSpPr/>
          <p:nvPr userDrawn="1"/>
        </p:nvSpPr>
        <p:spPr>
          <a:xfrm>
            <a:off x="3198813" y="538163"/>
            <a:ext cx="933450" cy="371475"/>
          </a:xfrm>
          <a:prstGeom prst="round2SameRect">
            <a:avLst/>
          </a:prstGeom>
          <a:gradFill flip="none" rotWithShape="1">
            <a:gsLst>
              <a:gs pos="0">
                <a:srgbClr val="FFD85D"/>
              </a:gs>
              <a:gs pos="100000">
                <a:srgbClr val="FFEDAB"/>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C00000"/>
                </a:solidFill>
                <a:latin typeface="微软雅黑" panose="020B0503020204020204" pitchFamily="34" charset="-122"/>
                <a:ea typeface="微软雅黑" panose="020B0503020204020204" pitchFamily="34" charset="-122"/>
              </a:rPr>
              <a:t>真题体验</a:t>
            </a:r>
          </a:p>
        </p:txBody>
      </p:sp>
      <p:cxnSp>
        <p:nvCxnSpPr>
          <p:cNvPr id="3" name="直接连接符 7"/>
          <p:cNvCxnSpPr/>
          <p:nvPr userDrawn="1"/>
        </p:nvCxnSpPr>
        <p:spPr>
          <a:xfrm>
            <a:off x="3300413" y="865188"/>
            <a:ext cx="736600" cy="0"/>
          </a:xfrm>
          <a:prstGeom prst="line">
            <a:avLst/>
          </a:prstGeom>
          <a:ln w="19050">
            <a:solidFill>
              <a:srgbClr val="FF8534"/>
            </a:solidFill>
          </a:ln>
        </p:spPr>
        <p:style>
          <a:lnRef idx="1">
            <a:schemeClr val="accent1"/>
          </a:lnRef>
          <a:fillRef idx="0">
            <a:schemeClr val="accent1"/>
          </a:fillRef>
          <a:effectRef idx="0">
            <a:schemeClr val="accent1"/>
          </a:effectRef>
          <a:fontRef idx="minor">
            <a:schemeClr val="tx1"/>
          </a:fontRef>
        </p:style>
      </p:cxnSp>
      <p:sp>
        <p:nvSpPr>
          <p:cNvPr id="4" name="灯片编号占位符 3"/>
          <p:cNvSpPr>
            <a:spLocks noGrp="1"/>
          </p:cNvSpPr>
          <p:nvPr>
            <p:ph type="sldNum" sz="quarter" idx="10"/>
          </p:nvPr>
        </p:nvSpPr>
        <p:spPr>
          <a:xfrm>
            <a:off x="8172450" y="508000"/>
            <a:ext cx="971550" cy="365125"/>
          </a:xfrm>
        </p:spPr>
        <p:txBody>
          <a:bodyPr/>
          <a:lstStyle>
            <a:lvl1pPr algn="ctr">
              <a:defRPr>
                <a:solidFill>
                  <a:schemeClr val="bg1"/>
                </a:solidFill>
                <a:latin typeface="+mj-ea"/>
                <a:ea typeface="+mj-ea"/>
              </a:defRPr>
            </a:lvl1pPr>
          </a:lstStyle>
          <a:p>
            <a:pPr>
              <a:defRPr/>
            </a:pPr>
            <a:r>
              <a:rPr lang="en-US" altLang="zh-CN"/>
              <a:t>-</a:t>
            </a:r>
            <a:fld id="{EE34FC8A-D8BE-4767-B13D-66EBAE6B3570}" type="slidenum">
              <a:rPr lang="zh-CN" altLang="en-US"/>
              <a:pPr>
                <a:defRPr/>
              </a:pPr>
              <a:t>‹#›</a:t>
            </a:fld>
            <a:r>
              <a:rPr lang="en-US" altLang="zh-CN"/>
              <a:t>-</a:t>
            </a:r>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命题调研">
    <p:spTree>
      <p:nvGrpSpPr>
        <p:cNvPr id="1" name=""/>
        <p:cNvGrpSpPr/>
        <p:nvPr/>
      </p:nvGrpSpPr>
      <p:grpSpPr>
        <a:xfrm>
          <a:off x="0" y="0"/>
          <a:ext cx="0" cy="0"/>
          <a:chOff x="0" y="0"/>
          <a:chExt cx="0" cy="0"/>
        </a:xfrm>
      </p:grpSpPr>
      <p:sp>
        <p:nvSpPr>
          <p:cNvPr id="2" name="同侧圆角矩形 6"/>
          <p:cNvSpPr/>
          <p:nvPr userDrawn="1"/>
        </p:nvSpPr>
        <p:spPr>
          <a:xfrm>
            <a:off x="4183063" y="538163"/>
            <a:ext cx="939800" cy="371475"/>
          </a:xfrm>
          <a:prstGeom prst="round2SameRect">
            <a:avLst/>
          </a:prstGeom>
          <a:gradFill flip="none" rotWithShape="1">
            <a:gsLst>
              <a:gs pos="0">
                <a:srgbClr val="FFD85D"/>
              </a:gs>
              <a:gs pos="100000">
                <a:srgbClr val="FFEDAB"/>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C00000"/>
                </a:solidFill>
                <a:latin typeface="微软雅黑" panose="020B0503020204020204" pitchFamily="34" charset="-122"/>
                <a:ea typeface="微软雅黑" panose="020B0503020204020204" pitchFamily="34" charset="-122"/>
              </a:rPr>
              <a:t>回首教材</a:t>
            </a:r>
          </a:p>
        </p:txBody>
      </p:sp>
      <p:cxnSp>
        <p:nvCxnSpPr>
          <p:cNvPr id="3" name="直接连接符 7"/>
          <p:cNvCxnSpPr/>
          <p:nvPr userDrawn="1"/>
        </p:nvCxnSpPr>
        <p:spPr>
          <a:xfrm>
            <a:off x="4287838" y="874713"/>
            <a:ext cx="730250" cy="0"/>
          </a:xfrm>
          <a:prstGeom prst="line">
            <a:avLst/>
          </a:prstGeom>
          <a:ln w="19050">
            <a:solidFill>
              <a:srgbClr val="FF8534"/>
            </a:solidFill>
          </a:ln>
        </p:spPr>
        <p:style>
          <a:lnRef idx="1">
            <a:schemeClr val="accent1"/>
          </a:lnRef>
          <a:fillRef idx="0">
            <a:schemeClr val="accent1"/>
          </a:fillRef>
          <a:effectRef idx="0">
            <a:schemeClr val="accent1"/>
          </a:effectRef>
          <a:fontRef idx="minor">
            <a:schemeClr val="tx1"/>
          </a:fontRef>
        </p:style>
      </p:cxnSp>
      <p:sp>
        <p:nvSpPr>
          <p:cNvPr id="4" name="灯片编号占位符 3"/>
          <p:cNvSpPr>
            <a:spLocks noGrp="1"/>
          </p:cNvSpPr>
          <p:nvPr>
            <p:ph type="sldNum" sz="quarter" idx="10"/>
          </p:nvPr>
        </p:nvSpPr>
        <p:spPr>
          <a:xfrm>
            <a:off x="8172450" y="508000"/>
            <a:ext cx="971550" cy="365125"/>
          </a:xfrm>
        </p:spPr>
        <p:txBody>
          <a:bodyPr/>
          <a:lstStyle>
            <a:lvl1pPr algn="ctr">
              <a:defRPr>
                <a:solidFill>
                  <a:schemeClr val="bg1"/>
                </a:solidFill>
                <a:latin typeface="+mj-ea"/>
                <a:ea typeface="+mj-ea"/>
              </a:defRPr>
            </a:lvl1pPr>
          </a:lstStyle>
          <a:p>
            <a:pPr>
              <a:defRPr/>
            </a:pPr>
            <a:r>
              <a:rPr lang="en-US" altLang="zh-CN"/>
              <a:t>-</a:t>
            </a:r>
            <a:fld id="{57DDF44D-F2E3-44DA-9EB3-C8A86AEEDDBF}" type="slidenum">
              <a:rPr lang="zh-CN" altLang="en-US"/>
              <a:pPr>
                <a:defRPr/>
              </a:pPr>
              <a:t>‹#›</a:t>
            </a:fld>
            <a:r>
              <a:rPr lang="en-US" altLang="zh-CN"/>
              <a:t>-</a:t>
            </a:r>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命题调研">
    <p:spTree>
      <p:nvGrpSpPr>
        <p:cNvPr id="1" name=""/>
        <p:cNvGrpSpPr/>
        <p:nvPr/>
      </p:nvGrpSpPr>
      <p:grpSpPr>
        <a:xfrm>
          <a:off x="0" y="0"/>
          <a:ext cx="0" cy="0"/>
          <a:chOff x="0" y="0"/>
          <a:chExt cx="0" cy="0"/>
        </a:xfrm>
      </p:grpSpPr>
      <p:sp>
        <p:nvSpPr>
          <p:cNvPr id="2" name="同侧圆角矩形 6"/>
          <p:cNvSpPr/>
          <p:nvPr userDrawn="1"/>
        </p:nvSpPr>
        <p:spPr>
          <a:xfrm>
            <a:off x="5176838" y="538163"/>
            <a:ext cx="947737" cy="371475"/>
          </a:xfrm>
          <a:prstGeom prst="round2SameRect">
            <a:avLst/>
          </a:prstGeom>
          <a:gradFill flip="none" rotWithShape="1">
            <a:gsLst>
              <a:gs pos="0">
                <a:srgbClr val="FFD85D"/>
              </a:gs>
              <a:gs pos="100000">
                <a:srgbClr val="FFEDAB"/>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C00000"/>
                </a:solidFill>
                <a:latin typeface="微软雅黑" panose="020B0503020204020204" pitchFamily="34" charset="-122"/>
                <a:ea typeface="微软雅黑" panose="020B0503020204020204" pitchFamily="34" charset="-122"/>
              </a:rPr>
              <a:t>读史探究</a:t>
            </a:r>
          </a:p>
        </p:txBody>
      </p:sp>
      <p:cxnSp>
        <p:nvCxnSpPr>
          <p:cNvPr id="3" name="直接连接符 7"/>
          <p:cNvCxnSpPr/>
          <p:nvPr userDrawn="1"/>
        </p:nvCxnSpPr>
        <p:spPr>
          <a:xfrm>
            <a:off x="5270500" y="874713"/>
            <a:ext cx="768350" cy="0"/>
          </a:xfrm>
          <a:prstGeom prst="line">
            <a:avLst/>
          </a:prstGeom>
          <a:ln w="19050">
            <a:solidFill>
              <a:srgbClr val="FF8534"/>
            </a:solidFill>
          </a:ln>
        </p:spPr>
        <p:style>
          <a:lnRef idx="1">
            <a:schemeClr val="accent1"/>
          </a:lnRef>
          <a:fillRef idx="0">
            <a:schemeClr val="accent1"/>
          </a:fillRef>
          <a:effectRef idx="0">
            <a:schemeClr val="accent1"/>
          </a:effectRef>
          <a:fontRef idx="minor">
            <a:schemeClr val="tx1"/>
          </a:fontRef>
        </p:style>
      </p:cxnSp>
      <p:sp>
        <p:nvSpPr>
          <p:cNvPr id="4" name="灯片编号占位符 3"/>
          <p:cNvSpPr>
            <a:spLocks noGrp="1"/>
          </p:cNvSpPr>
          <p:nvPr>
            <p:ph type="sldNum" sz="quarter" idx="10"/>
          </p:nvPr>
        </p:nvSpPr>
        <p:spPr>
          <a:xfrm>
            <a:off x="8172450" y="508000"/>
            <a:ext cx="971550" cy="365125"/>
          </a:xfrm>
        </p:spPr>
        <p:txBody>
          <a:bodyPr/>
          <a:lstStyle>
            <a:lvl1pPr algn="ctr">
              <a:defRPr>
                <a:solidFill>
                  <a:schemeClr val="bg1"/>
                </a:solidFill>
                <a:latin typeface="+mj-ea"/>
                <a:ea typeface="+mj-ea"/>
              </a:defRPr>
            </a:lvl1pPr>
          </a:lstStyle>
          <a:p>
            <a:pPr>
              <a:defRPr/>
            </a:pPr>
            <a:r>
              <a:rPr lang="en-US" altLang="zh-CN"/>
              <a:t>-</a:t>
            </a:r>
            <a:fld id="{9DAF3060-46D0-4EA5-951A-E3D483A9D6AF}" type="slidenum">
              <a:rPr lang="zh-CN" altLang="en-US"/>
              <a:pPr>
                <a:defRPr/>
              </a:pPr>
              <a:t>‹#›</a:t>
            </a:fld>
            <a:r>
              <a:rPr lang="en-US" altLang="zh-CN"/>
              <a:t>-</a:t>
            </a:r>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命题调研">
    <p:spTree>
      <p:nvGrpSpPr>
        <p:cNvPr id="1" name=""/>
        <p:cNvGrpSpPr/>
        <p:nvPr/>
      </p:nvGrpSpPr>
      <p:grpSpPr>
        <a:xfrm>
          <a:off x="0" y="0"/>
          <a:ext cx="0" cy="0"/>
          <a:chOff x="0" y="0"/>
          <a:chExt cx="0" cy="0"/>
        </a:xfrm>
      </p:grpSpPr>
      <p:sp>
        <p:nvSpPr>
          <p:cNvPr id="2" name="同侧圆角矩形 6"/>
          <p:cNvSpPr/>
          <p:nvPr userDrawn="1"/>
        </p:nvSpPr>
        <p:spPr>
          <a:xfrm>
            <a:off x="6169025" y="538163"/>
            <a:ext cx="938213" cy="371475"/>
          </a:xfrm>
          <a:prstGeom prst="round2SameRect">
            <a:avLst/>
          </a:prstGeom>
          <a:gradFill flip="none" rotWithShape="1">
            <a:gsLst>
              <a:gs pos="0">
                <a:srgbClr val="FFD85D"/>
              </a:gs>
              <a:gs pos="100000">
                <a:srgbClr val="FFEDAB"/>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C00000"/>
                </a:solidFill>
                <a:latin typeface="微软雅黑" panose="020B0503020204020204" pitchFamily="34" charset="-122"/>
                <a:ea typeface="微软雅黑" panose="020B0503020204020204" pitchFamily="34" charset="-122"/>
              </a:rPr>
              <a:t>研思史论</a:t>
            </a:r>
          </a:p>
        </p:txBody>
      </p:sp>
      <p:cxnSp>
        <p:nvCxnSpPr>
          <p:cNvPr id="3" name="直接连接符 7"/>
          <p:cNvCxnSpPr/>
          <p:nvPr userDrawn="1"/>
        </p:nvCxnSpPr>
        <p:spPr>
          <a:xfrm>
            <a:off x="6265863" y="874713"/>
            <a:ext cx="752475" cy="0"/>
          </a:xfrm>
          <a:prstGeom prst="line">
            <a:avLst/>
          </a:prstGeom>
          <a:ln w="19050">
            <a:solidFill>
              <a:srgbClr val="FF8534"/>
            </a:solidFill>
          </a:ln>
        </p:spPr>
        <p:style>
          <a:lnRef idx="1">
            <a:schemeClr val="accent1"/>
          </a:lnRef>
          <a:fillRef idx="0">
            <a:schemeClr val="accent1"/>
          </a:fillRef>
          <a:effectRef idx="0">
            <a:schemeClr val="accent1"/>
          </a:effectRef>
          <a:fontRef idx="minor">
            <a:schemeClr val="tx1"/>
          </a:fontRef>
        </p:style>
      </p:cxnSp>
      <p:sp>
        <p:nvSpPr>
          <p:cNvPr id="4" name="灯片编号占位符 3"/>
          <p:cNvSpPr>
            <a:spLocks noGrp="1"/>
          </p:cNvSpPr>
          <p:nvPr>
            <p:ph type="sldNum" sz="quarter" idx="10"/>
          </p:nvPr>
        </p:nvSpPr>
        <p:spPr>
          <a:xfrm>
            <a:off x="8172450" y="508000"/>
            <a:ext cx="971550" cy="365125"/>
          </a:xfrm>
        </p:spPr>
        <p:txBody>
          <a:bodyPr/>
          <a:lstStyle>
            <a:lvl1pPr algn="ctr">
              <a:defRPr>
                <a:solidFill>
                  <a:schemeClr val="bg1"/>
                </a:solidFill>
                <a:latin typeface="+mj-ea"/>
                <a:ea typeface="+mj-ea"/>
              </a:defRPr>
            </a:lvl1pPr>
          </a:lstStyle>
          <a:p>
            <a:pPr>
              <a:defRPr/>
            </a:pPr>
            <a:r>
              <a:rPr lang="en-US" altLang="zh-CN"/>
              <a:t>-</a:t>
            </a:r>
            <a:fld id="{A08C4DD3-DD8C-4931-A5C7-059924BE241F}" type="slidenum">
              <a:rPr lang="zh-CN" altLang="en-US"/>
              <a:pPr>
                <a:defRPr/>
              </a:pPr>
              <a:t>‹#›</a:t>
            </a:fld>
            <a:r>
              <a:rPr lang="en-US" altLang="zh-CN"/>
              <a:t>-</a:t>
            </a:r>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命题调研">
    <p:spTree>
      <p:nvGrpSpPr>
        <p:cNvPr id="1" name=""/>
        <p:cNvGrpSpPr/>
        <p:nvPr/>
      </p:nvGrpSpPr>
      <p:grpSpPr>
        <a:xfrm>
          <a:off x="0" y="0"/>
          <a:ext cx="0" cy="0"/>
          <a:chOff x="0" y="0"/>
          <a:chExt cx="0" cy="0"/>
        </a:xfrm>
      </p:grpSpPr>
      <p:sp>
        <p:nvSpPr>
          <p:cNvPr id="2" name="同侧圆角矩形 6"/>
          <p:cNvSpPr/>
          <p:nvPr userDrawn="1"/>
        </p:nvSpPr>
        <p:spPr>
          <a:xfrm>
            <a:off x="7167563" y="538163"/>
            <a:ext cx="938212" cy="371475"/>
          </a:xfrm>
          <a:prstGeom prst="round2SameRect">
            <a:avLst/>
          </a:prstGeom>
          <a:gradFill flip="none" rotWithShape="1">
            <a:gsLst>
              <a:gs pos="0">
                <a:srgbClr val="FFD85D"/>
              </a:gs>
              <a:gs pos="100000">
                <a:srgbClr val="FFEDAB"/>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C00000"/>
                </a:solidFill>
                <a:latin typeface="微软雅黑" panose="020B0503020204020204" pitchFamily="34" charset="-122"/>
                <a:ea typeface="微软雅黑" panose="020B0503020204020204" pitchFamily="34" charset="-122"/>
              </a:rPr>
              <a:t>立德树人</a:t>
            </a:r>
          </a:p>
        </p:txBody>
      </p:sp>
      <p:cxnSp>
        <p:nvCxnSpPr>
          <p:cNvPr id="3" name="直接连接符 7"/>
          <p:cNvCxnSpPr/>
          <p:nvPr userDrawn="1"/>
        </p:nvCxnSpPr>
        <p:spPr>
          <a:xfrm>
            <a:off x="7275513" y="874713"/>
            <a:ext cx="730250" cy="0"/>
          </a:xfrm>
          <a:prstGeom prst="line">
            <a:avLst/>
          </a:prstGeom>
          <a:ln w="19050">
            <a:solidFill>
              <a:srgbClr val="FF8534"/>
            </a:solidFill>
          </a:ln>
        </p:spPr>
        <p:style>
          <a:lnRef idx="1">
            <a:schemeClr val="accent1"/>
          </a:lnRef>
          <a:fillRef idx="0">
            <a:schemeClr val="accent1"/>
          </a:fillRef>
          <a:effectRef idx="0">
            <a:schemeClr val="accent1"/>
          </a:effectRef>
          <a:fontRef idx="minor">
            <a:schemeClr val="tx1"/>
          </a:fontRef>
        </p:style>
      </p:cxnSp>
      <p:sp>
        <p:nvSpPr>
          <p:cNvPr id="4" name="灯片编号占位符 3"/>
          <p:cNvSpPr>
            <a:spLocks noGrp="1"/>
          </p:cNvSpPr>
          <p:nvPr>
            <p:ph type="sldNum" sz="quarter" idx="10"/>
          </p:nvPr>
        </p:nvSpPr>
        <p:spPr>
          <a:xfrm>
            <a:off x="8172450" y="508000"/>
            <a:ext cx="971550" cy="365125"/>
          </a:xfrm>
        </p:spPr>
        <p:txBody>
          <a:bodyPr/>
          <a:lstStyle>
            <a:lvl1pPr algn="ctr">
              <a:defRPr>
                <a:solidFill>
                  <a:schemeClr val="bg1"/>
                </a:solidFill>
                <a:latin typeface="+mj-ea"/>
                <a:ea typeface="+mj-ea"/>
              </a:defRPr>
            </a:lvl1pPr>
          </a:lstStyle>
          <a:p>
            <a:pPr>
              <a:defRPr/>
            </a:pPr>
            <a:r>
              <a:rPr lang="en-US" altLang="zh-CN"/>
              <a:t>-</a:t>
            </a:r>
            <a:fld id="{52342631-C0FA-42B6-92F3-26D2416AA5EA}" type="slidenum">
              <a:rPr lang="zh-CN" altLang="en-US"/>
              <a:pPr>
                <a:defRPr/>
              </a:pPr>
              <a:t>‹#›</a:t>
            </a:fld>
            <a:r>
              <a:rPr lang="en-US" altLang="zh-CN"/>
              <a:t>-</a:t>
            </a:r>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slide" Target="../slides/slide19.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 Target="../slides/slide1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 Target="../slides/slide10.xml"/><Relationship Id="rId5" Type="http://schemas.openxmlformats.org/officeDocument/2006/relationships/slideLayout" Target="../slideLayouts/slideLayout5.xml"/><Relationship Id="rId10" Type="http://schemas.openxmlformats.org/officeDocument/2006/relationships/slide" Target="../slides/slide7.xml"/><Relationship Id="rId4" Type="http://schemas.openxmlformats.org/officeDocument/2006/relationships/slideLayout" Target="../slideLayouts/slideLayout4.xml"/><Relationship Id="rId9" Type="http://schemas.openxmlformats.org/officeDocument/2006/relationships/slide" Target="../slides/slid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矩形 12"/>
          <p:cNvSpPr/>
          <p:nvPr/>
        </p:nvSpPr>
        <p:spPr>
          <a:xfrm>
            <a:off x="3152775" y="466725"/>
            <a:ext cx="5000625" cy="441325"/>
          </a:xfrm>
          <a:prstGeom prst="rect">
            <a:avLst/>
          </a:prstGeom>
          <a:solidFill>
            <a:srgbClr val="E2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1" name="矩形 20"/>
          <p:cNvSpPr/>
          <p:nvPr/>
        </p:nvSpPr>
        <p:spPr>
          <a:xfrm>
            <a:off x="0" y="6738938"/>
            <a:ext cx="9156700" cy="127000"/>
          </a:xfrm>
          <a:prstGeom prst="rect">
            <a:avLst/>
          </a:prstGeom>
          <a:solidFill>
            <a:srgbClr val="E2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p>
        </p:txBody>
      </p:sp>
      <p:sp>
        <p:nvSpPr>
          <p:cNvPr id="23" name="矩形 22"/>
          <p:cNvSpPr/>
          <p:nvPr/>
        </p:nvSpPr>
        <p:spPr>
          <a:xfrm>
            <a:off x="8172450" y="466725"/>
            <a:ext cx="971550" cy="441325"/>
          </a:xfrm>
          <a:prstGeom prst="rect">
            <a:avLst/>
          </a:prstGeom>
          <a:solidFill>
            <a:srgbClr val="FC920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4" name="矩形 23"/>
          <p:cNvSpPr/>
          <p:nvPr/>
        </p:nvSpPr>
        <p:spPr>
          <a:xfrm>
            <a:off x="1403350" y="0"/>
            <a:ext cx="1711325" cy="908050"/>
          </a:xfrm>
          <a:prstGeom prst="rect">
            <a:avLst/>
          </a:prstGeom>
          <a:solidFill>
            <a:srgbClr val="E2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b="1" dirty="0">
                <a:latin typeface="黑体" panose="02010600030101010101" pitchFamily="2" charset="-122"/>
                <a:ea typeface="黑体" panose="02010600030101010101" pitchFamily="2" charset="-122"/>
              </a:rPr>
              <a:t>专题八</a:t>
            </a:r>
          </a:p>
        </p:txBody>
      </p:sp>
      <p:cxnSp>
        <p:nvCxnSpPr>
          <p:cNvPr id="25" name="直接连接符 24"/>
          <p:cNvCxnSpPr/>
          <p:nvPr/>
        </p:nvCxnSpPr>
        <p:spPr>
          <a:xfrm flipH="1">
            <a:off x="0" y="6727825"/>
            <a:ext cx="9144000" cy="0"/>
          </a:xfrm>
          <a:prstGeom prst="line">
            <a:avLst/>
          </a:prstGeom>
          <a:ln w="12700">
            <a:solidFill>
              <a:srgbClr val="E20000"/>
            </a:solidFill>
          </a:ln>
        </p:spPr>
        <p:style>
          <a:lnRef idx="1">
            <a:schemeClr val="accent1"/>
          </a:lnRef>
          <a:fillRef idx="0">
            <a:schemeClr val="accent1"/>
          </a:fillRef>
          <a:effectRef idx="0">
            <a:schemeClr val="accent1"/>
          </a:effectRef>
          <a:fontRef idx="minor">
            <a:schemeClr val="tx1"/>
          </a:fontRef>
        </p:style>
      </p:cxnSp>
      <p:sp>
        <p:nvSpPr>
          <p:cNvPr id="26" name="矩形 25"/>
          <p:cNvSpPr/>
          <p:nvPr/>
        </p:nvSpPr>
        <p:spPr>
          <a:xfrm>
            <a:off x="0" y="938213"/>
            <a:ext cx="9144000" cy="34925"/>
          </a:xfrm>
          <a:prstGeom prst="rect">
            <a:avLst/>
          </a:prstGeom>
          <a:solidFill>
            <a:srgbClr val="E2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sp>
        <p:nvSpPr>
          <p:cNvPr id="29" name="TextBox 28"/>
          <p:cNvSpPr txBox="1"/>
          <p:nvPr/>
        </p:nvSpPr>
        <p:spPr>
          <a:xfrm>
            <a:off x="3235325" y="76200"/>
            <a:ext cx="4364038" cy="368300"/>
          </a:xfrm>
          <a:prstGeom prst="rect">
            <a:avLst/>
          </a:prstGeom>
          <a:noFill/>
        </p:spPr>
        <p:txBody>
          <a:bodyPr wrap="none">
            <a:spAutoFit/>
          </a:bodyPr>
          <a:lstStyle/>
          <a:p>
            <a:pPr fontAlgn="auto">
              <a:spcBef>
                <a:spcPts val="0"/>
              </a:spcBef>
              <a:spcAft>
                <a:spcPts val="0"/>
              </a:spcAft>
              <a:defRPr/>
            </a:pPr>
            <a:r>
              <a:rPr lang="zh-CN" altLang="zh-CN" b="1" dirty="0">
                <a:solidFill>
                  <a:srgbClr val="C00000"/>
                </a:solidFill>
                <a:latin typeface="+mn-lt"/>
                <a:ea typeface="+mn-ea"/>
              </a:rPr>
              <a:t>第</a:t>
            </a:r>
            <a:r>
              <a:rPr lang="en-US" altLang="zh-CN" b="1" dirty="0">
                <a:solidFill>
                  <a:srgbClr val="C00000"/>
                </a:solidFill>
                <a:latin typeface="+mn-lt"/>
                <a:ea typeface="+mn-ea"/>
              </a:rPr>
              <a:t>27</a:t>
            </a:r>
            <a:r>
              <a:rPr lang="zh-CN" altLang="zh-CN" b="1" dirty="0">
                <a:solidFill>
                  <a:srgbClr val="C00000"/>
                </a:solidFill>
                <a:latin typeface="+mn-lt"/>
                <a:ea typeface="+mn-ea"/>
              </a:rPr>
              <a:t>讲</a:t>
            </a:r>
            <a:r>
              <a:rPr lang="zh-CN" altLang="zh-CN" dirty="0">
                <a:solidFill>
                  <a:srgbClr val="C00000"/>
                </a:solidFill>
                <a:latin typeface="+mn-lt"/>
                <a:ea typeface="+mn-ea"/>
              </a:rPr>
              <a:t>　</a:t>
            </a:r>
            <a:r>
              <a:rPr lang="en-US" altLang="zh-CN" b="1" dirty="0">
                <a:solidFill>
                  <a:srgbClr val="C00000"/>
                </a:solidFill>
                <a:latin typeface="+mn-lt"/>
                <a:ea typeface="+mn-ea"/>
              </a:rPr>
              <a:t>“</a:t>
            </a:r>
            <a:r>
              <a:rPr lang="zh-CN" altLang="zh-CN" b="1" dirty="0">
                <a:solidFill>
                  <a:srgbClr val="C00000"/>
                </a:solidFill>
                <a:latin typeface="+mn-lt"/>
                <a:ea typeface="+mn-ea"/>
              </a:rPr>
              <a:t>蒸汽</a:t>
            </a:r>
            <a:r>
              <a:rPr lang="en-US" altLang="zh-CN" b="1" dirty="0">
                <a:solidFill>
                  <a:srgbClr val="C00000"/>
                </a:solidFill>
                <a:latin typeface="+mn-lt"/>
                <a:ea typeface="+mn-ea"/>
              </a:rPr>
              <a:t>”</a:t>
            </a:r>
            <a:r>
              <a:rPr lang="zh-CN" altLang="zh-CN" b="1" dirty="0">
                <a:solidFill>
                  <a:srgbClr val="C00000"/>
                </a:solidFill>
                <a:latin typeface="+mn-lt"/>
                <a:ea typeface="+mn-ea"/>
              </a:rPr>
              <a:t>的力量和走向整体的世界</a:t>
            </a:r>
            <a:endParaRPr lang="zh-CN" altLang="zh-CN" dirty="0">
              <a:solidFill>
                <a:srgbClr val="C00000"/>
              </a:solidFill>
              <a:latin typeface="+mn-lt"/>
              <a:ea typeface="+mn-ea"/>
            </a:endParaRPr>
          </a:p>
        </p:txBody>
      </p:sp>
      <p:sp>
        <p:nvSpPr>
          <p:cNvPr id="30" name="同侧圆角矩形 29">
            <a:hlinkClick r:id="rId9" action="ppaction://hlinksldjump" tooltip="点击进入"/>
          </p:cNvPr>
          <p:cNvSpPr/>
          <p:nvPr/>
        </p:nvSpPr>
        <p:spPr>
          <a:xfrm>
            <a:off x="3203575" y="608013"/>
            <a:ext cx="925513" cy="293687"/>
          </a:xfrm>
          <a:prstGeom prst="round2SameRect">
            <a:avLst/>
          </a:prstGeom>
          <a:gradFill flip="none" rotWithShape="1">
            <a:gsLst>
              <a:gs pos="0">
                <a:srgbClr val="FF8534"/>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C00000"/>
                </a:solidFill>
                <a:latin typeface="微软雅黑" panose="020B0503020204020204" pitchFamily="34" charset="-122"/>
                <a:ea typeface="微软雅黑" panose="020B0503020204020204" pitchFamily="34" charset="-122"/>
              </a:rPr>
              <a:t>真题体验</a:t>
            </a:r>
          </a:p>
        </p:txBody>
      </p:sp>
      <p:sp>
        <p:nvSpPr>
          <p:cNvPr id="17" name="灯片编号占位符 3"/>
          <p:cNvSpPr>
            <a:spLocks noGrp="1"/>
          </p:cNvSpPr>
          <p:nvPr>
            <p:ph type="sldNum" sz="quarter" idx="4"/>
          </p:nvPr>
        </p:nvSpPr>
        <p:spPr>
          <a:xfrm>
            <a:off x="8374063" y="508000"/>
            <a:ext cx="661987" cy="365125"/>
          </a:xfrm>
          <a:prstGeom prst="rect">
            <a:avLst/>
          </a:prstGeom>
        </p:spPr>
        <p:txBody>
          <a:bodyPr/>
          <a:lstStyle>
            <a:lvl1pPr fontAlgn="auto">
              <a:spcBef>
                <a:spcPts val="0"/>
              </a:spcBef>
              <a:spcAft>
                <a:spcPts val="0"/>
              </a:spcAft>
              <a:defRPr>
                <a:solidFill>
                  <a:schemeClr val="bg1"/>
                </a:solidFill>
                <a:latin typeface="+mj-ea"/>
                <a:ea typeface="+mj-ea"/>
              </a:defRPr>
            </a:lvl1pPr>
          </a:lstStyle>
          <a:p>
            <a:pPr>
              <a:defRPr/>
            </a:pPr>
            <a:fld id="{584A319D-7C2C-4788-86AD-0B1B68959139}" type="slidenum">
              <a:rPr lang="zh-CN" altLang="en-US"/>
              <a:pPr>
                <a:defRPr/>
              </a:pPr>
              <a:t>‹#›</a:t>
            </a:fld>
            <a:endParaRPr lang="zh-CN" altLang="en-US" dirty="0"/>
          </a:p>
        </p:txBody>
      </p:sp>
      <p:sp>
        <p:nvSpPr>
          <p:cNvPr id="15" name="同侧圆角矩形 14">
            <a:hlinkClick r:id="rId10" action="ppaction://hlinksldjump" tooltip="点击进入"/>
          </p:cNvPr>
          <p:cNvSpPr/>
          <p:nvPr/>
        </p:nvSpPr>
        <p:spPr>
          <a:xfrm>
            <a:off x="4189413" y="601663"/>
            <a:ext cx="930275" cy="295275"/>
          </a:xfrm>
          <a:prstGeom prst="round2SameRect">
            <a:avLst/>
          </a:prstGeom>
          <a:gradFill flip="none" rotWithShape="1">
            <a:gsLst>
              <a:gs pos="0">
                <a:srgbClr val="FF8534"/>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C00000"/>
                </a:solidFill>
                <a:latin typeface="微软雅黑" panose="020B0503020204020204" pitchFamily="34" charset="-122"/>
                <a:ea typeface="微软雅黑" panose="020B0503020204020204" pitchFamily="34" charset="-122"/>
              </a:rPr>
              <a:t>回首教材</a:t>
            </a:r>
          </a:p>
        </p:txBody>
      </p:sp>
      <p:sp>
        <p:nvSpPr>
          <p:cNvPr id="16" name="同侧圆角矩形 15">
            <a:hlinkClick r:id="rId11" action="ppaction://hlinksldjump" tooltip="点击进入"/>
          </p:cNvPr>
          <p:cNvSpPr/>
          <p:nvPr userDrawn="1"/>
        </p:nvSpPr>
        <p:spPr>
          <a:xfrm>
            <a:off x="5181600" y="608013"/>
            <a:ext cx="928688" cy="293687"/>
          </a:xfrm>
          <a:prstGeom prst="round2SameRect">
            <a:avLst/>
          </a:prstGeom>
          <a:gradFill flip="none" rotWithShape="1">
            <a:gsLst>
              <a:gs pos="0">
                <a:srgbClr val="FF8534"/>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C00000"/>
                </a:solidFill>
                <a:latin typeface="微软雅黑" panose="020B0503020204020204" pitchFamily="34" charset="-122"/>
                <a:ea typeface="微软雅黑" panose="020B0503020204020204" pitchFamily="34" charset="-122"/>
              </a:rPr>
              <a:t>读史探究</a:t>
            </a:r>
          </a:p>
        </p:txBody>
      </p:sp>
      <p:sp>
        <p:nvSpPr>
          <p:cNvPr id="14" name="同侧圆角矩形 13">
            <a:hlinkClick r:id="rId12" action="ppaction://hlinksldjump" tooltip="点击进入"/>
          </p:cNvPr>
          <p:cNvSpPr/>
          <p:nvPr userDrawn="1"/>
        </p:nvSpPr>
        <p:spPr>
          <a:xfrm>
            <a:off x="6170613" y="608013"/>
            <a:ext cx="930275" cy="293687"/>
          </a:xfrm>
          <a:prstGeom prst="round2SameRect">
            <a:avLst/>
          </a:prstGeom>
          <a:gradFill flip="none" rotWithShape="1">
            <a:gsLst>
              <a:gs pos="0">
                <a:srgbClr val="FF8534"/>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C00000"/>
                </a:solidFill>
                <a:latin typeface="微软雅黑" panose="020B0503020204020204" pitchFamily="34" charset="-122"/>
                <a:ea typeface="微软雅黑" panose="020B0503020204020204" pitchFamily="34" charset="-122"/>
              </a:rPr>
              <a:t>研思史论</a:t>
            </a:r>
          </a:p>
        </p:txBody>
      </p:sp>
      <p:sp>
        <p:nvSpPr>
          <p:cNvPr id="18" name="同侧圆角矩形 17">
            <a:hlinkClick r:id="rId13" action="ppaction://hlinksldjump" tooltip="点击进入"/>
          </p:cNvPr>
          <p:cNvSpPr/>
          <p:nvPr userDrawn="1"/>
        </p:nvSpPr>
        <p:spPr>
          <a:xfrm>
            <a:off x="7167563" y="608013"/>
            <a:ext cx="927100" cy="293687"/>
          </a:xfrm>
          <a:prstGeom prst="round2SameRect">
            <a:avLst/>
          </a:prstGeom>
          <a:gradFill flip="none" rotWithShape="1">
            <a:gsLst>
              <a:gs pos="0">
                <a:srgbClr val="FF8534"/>
              </a:gs>
              <a:gs pos="100000">
                <a:srgbClr val="FFC000">
                  <a:shade val="100000"/>
                  <a:satMod val="115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C00000"/>
                </a:solidFill>
                <a:latin typeface="微软雅黑" panose="020B0503020204020204" pitchFamily="34" charset="-122"/>
                <a:ea typeface="微软雅黑" panose="020B0503020204020204" pitchFamily="34" charset="-122"/>
              </a:rPr>
              <a:t>立德树人</a:t>
            </a:r>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ea typeface="黑体" pitchFamily="49" charset="-122"/>
        </a:defRPr>
      </a:lvl2pPr>
      <a:lvl3pPr algn="ctr" rtl="0" eaLnBrk="0" fontAlgn="base" hangingPunct="0">
        <a:spcBef>
          <a:spcPct val="0"/>
        </a:spcBef>
        <a:spcAft>
          <a:spcPct val="0"/>
        </a:spcAft>
        <a:defRPr sz="4400">
          <a:solidFill>
            <a:schemeClr val="tx1"/>
          </a:solidFill>
          <a:latin typeface="Arial" charset="0"/>
          <a:ea typeface="黑体" pitchFamily="49" charset="-122"/>
        </a:defRPr>
      </a:lvl3pPr>
      <a:lvl4pPr algn="ctr" rtl="0" eaLnBrk="0" fontAlgn="base" hangingPunct="0">
        <a:spcBef>
          <a:spcPct val="0"/>
        </a:spcBef>
        <a:spcAft>
          <a:spcPct val="0"/>
        </a:spcAft>
        <a:defRPr sz="4400">
          <a:solidFill>
            <a:schemeClr val="tx1"/>
          </a:solidFill>
          <a:latin typeface="Arial" charset="0"/>
          <a:ea typeface="黑体" pitchFamily="49" charset="-122"/>
        </a:defRPr>
      </a:lvl4pPr>
      <a:lvl5pPr algn="ctr" rtl="0" eaLnBrk="0" fontAlgn="base" hangingPunct="0">
        <a:spcBef>
          <a:spcPct val="0"/>
        </a:spcBef>
        <a:spcAft>
          <a:spcPct val="0"/>
        </a:spcAft>
        <a:defRPr sz="4400">
          <a:solidFill>
            <a:schemeClr val="tx1"/>
          </a:solidFill>
          <a:latin typeface="Arial" charset="0"/>
          <a:ea typeface="黑体" pitchFamily="49" charset="-122"/>
        </a:defRPr>
      </a:lvl5pPr>
      <a:lvl6pPr marL="457200" algn="ctr" rtl="0" fontAlgn="base">
        <a:spcBef>
          <a:spcPct val="0"/>
        </a:spcBef>
        <a:spcAft>
          <a:spcPct val="0"/>
        </a:spcAft>
        <a:defRPr sz="4400">
          <a:solidFill>
            <a:schemeClr val="tx1"/>
          </a:solidFill>
          <a:latin typeface="Arial" charset="0"/>
          <a:ea typeface="黑体" pitchFamily="49" charset="-122"/>
        </a:defRPr>
      </a:lvl6pPr>
      <a:lvl7pPr marL="914400" algn="ctr" rtl="0" fontAlgn="base">
        <a:spcBef>
          <a:spcPct val="0"/>
        </a:spcBef>
        <a:spcAft>
          <a:spcPct val="0"/>
        </a:spcAft>
        <a:defRPr sz="4400">
          <a:solidFill>
            <a:schemeClr val="tx1"/>
          </a:solidFill>
          <a:latin typeface="Arial" charset="0"/>
          <a:ea typeface="黑体" pitchFamily="49" charset="-122"/>
        </a:defRPr>
      </a:lvl7pPr>
      <a:lvl8pPr marL="1371600" algn="ctr" rtl="0" fontAlgn="base">
        <a:spcBef>
          <a:spcPct val="0"/>
        </a:spcBef>
        <a:spcAft>
          <a:spcPct val="0"/>
        </a:spcAft>
        <a:defRPr sz="4400">
          <a:solidFill>
            <a:schemeClr val="tx1"/>
          </a:solidFill>
          <a:latin typeface="Arial" charset="0"/>
          <a:ea typeface="黑体" pitchFamily="49" charset="-122"/>
        </a:defRPr>
      </a:lvl8pPr>
      <a:lvl9pPr marL="1828800" algn="ctr" rtl="0" fontAlgn="base">
        <a:spcBef>
          <a:spcPct val="0"/>
        </a:spcBef>
        <a:spcAft>
          <a:spcPct val="0"/>
        </a:spcAft>
        <a:defRPr sz="4400">
          <a:solidFill>
            <a:schemeClr val="tx1"/>
          </a:solidFill>
          <a:latin typeface="Arial" charset="0"/>
          <a:ea typeface="黑体" pitchFamily="49"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10.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10.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Layout" Target="../slideLayouts/slideLayout5.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oleObject" Target="../embeddings/oleObject1.bin"/><Relationship Id="rId4" Type="http://schemas.openxmlformats.org/officeDocument/2006/relationships/slide" Target="slide19.xml"/></Relationships>
</file>

<file path=ppt/slides/_rels/slide15.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10.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10.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notesSlide" Target="../notesSlides/notesSlide1.xml"/><Relationship Id="rId7" Type="http://schemas.openxmlformats.org/officeDocument/2006/relationships/slide" Target="slide5.xml"/><Relationship Id="rId2" Type="http://schemas.openxmlformats.org/officeDocument/2006/relationships/slideLayout" Target="../slideLayouts/slideLayout3.xml"/><Relationship Id="rId1" Type="http://schemas.openxmlformats.org/officeDocument/2006/relationships/vmlDrawing" Target="../drawings/vmlDrawing1.vml"/><Relationship Id="rId6" Type="http://schemas.openxmlformats.org/officeDocument/2006/relationships/slide" Target="slide4.xml"/><Relationship Id="rId5" Type="http://schemas.openxmlformats.org/officeDocument/2006/relationships/slide" Target="slide3.xml"/><Relationship Id="rId4" Type="http://schemas.openxmlformats.org/officeDocument/2006/relationships/slide" Target="slide2.xml"/><Relationship Id="rId9" Type="http://schemas.openxmlformats.org/officeDocument/2006/relationships/package" Target="../embeddings/Microsoft_Office_Word___1111111111.docx"/></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16YLBRMTS11-9.TIF" TargetMode="External"/><Relationship Id="rId5" Type="http://schemas.openxmlformats.org/officeDocument/2006/relationships/image" Target="../media/image7.png"/><Relationship Id="rId4"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7" Type="http://schemas.openxmlformats.org/officeDocument/2006/relationships/slide" Target="slide7.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7" Type="http://schemas.openxmlformats.org/officeDocument/2006/relationships/slide" Target="slide7.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7" Type="http://schemas.openxmlformats.org/officeDocument/2006/relationships/slide" Target="slide7.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3.xml"/></Relationships>
</file>

<file path=ppt/slides/_rels/slide6.xml.rels><?xml version="1.0" encoding="UTF-8" standalone="yes"?>
<Relationships xmlns="http://schemas.openxmlformats.org/package/2006/relationships"><Relationship Id="rId8" Type="http://schemas.openxmlformats.org/officeDocument/2006/relationships/slide" Target="slide6.xml"/><Relationship Id="rId3" Type="http://schemas.openxmlformats.org/officeDocument/2006/relationships/slide" Target="slide7.xml"/><Relationship Id="rId7" Type="http://schemas.openxmlformats.org/officeDocument/2006/relationships/slide" Target="slide5.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slide" Target="slide4.xml"/><Relationship Id="rId5" Type="http://schemas.openxmlformats.org/officeDocument/2006/relationships/slide" Target="slide3.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标题 2"/>
          <p:cNvSpPr>
            <a:spLocks noGrp="1"/>
          </p:cNvSpPr>
          <p:nvPr>
            <p:ph type="ctrTitle"/>
          </p:nvPr>
        </p:nvSpPr>
        <p:spPr bwMode="auto">
          <a:xfrm>
            <a:off x="2657475" y="2781300"/>
            <a:ext cx="6486525" cy="11557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zh-CN" altLang="zh-CN" smtClean="0">
                <a:latin typeface="黑体" pitchFamily="49" charset="-122"/>
                <a:ea typeface="黑体" pitchFamily="49" charset="-122"/>
              </a:rPr>
              <a:t>第</a:t>
            </a:r>
            <a:r>
              <a:rPr lang="en-US" altLang="zh-CN" smtClean="0">
                <a:latin typeface="黑体" pitchFamily="49" charset="-122"/>
                <a:ea typeface="黑体" pitchFamily="49" charset="-122"/>
              </a:rPr>
              <a:t>27</a:t>
            </a:r>
            <a:r>
              <a:rPr lang="zh-CN" altLang="zh-CN" smtClean="0">
                <a:latin typeface="黑体" pitchFamily="49" charset="-122"/>
                <a:ea typeface="黑体" pitchFamily="49" charset="-122"/>
              </a:rPr>
              <a:t>讲　</a:t>
            </a:r>
            <a:r>
              <a:rPr lang="en-US" altLang="zh-CN" smtClean="0">
                <a:latin typeface="黑体" pitchFamily="49" charset="-122"/>
                <a:ea typeface="黑体" pitchFamily="49" charset="-122"/>
              </a:rPr>
              <a:t>“</a:t>
            </a:r>
            <a:r>
              <a:rPr lang="zh-CN" altLang="zh-CN" smtClean="0">
                <a:latin typeface="黑体" pitchFamily="49" charset="-122"/>
                <a:ea typeface="黑体" pitchFamily="49" charset="-122"/>
              </a:rPr>
              <a:t>蒸汽</a:t>
            </a:r>
            <a:r>
              <a:rPr lang="en-US" altLang="zh-CN" smtClean="0">
                <a:latin typeface="黑体" pitchFamily="49" charset="-122"/>
                <a:ea typeface="黑体" pitchFamily="49" charset="-122"/>
              </a:rPr>
              <a:t>”</a:t>
            </a:r>
            <a:r>
              <a:rPr lang="zh-CN" altLang="zh-CN" smtClean="0">
                <a:latin typeface="黑体" pitchFamily="49" charset="-122"/>
                <a:ea typeface="黑体" pitchFamily="49" charset="-122"/>
              </a:rPr>
              <a:t>的力量</a:t>
            </a:r>
            <a:r>
              <a:rPr lang="zh-CN" altLang="en-US" smtClean="0">
                <a:latin typeface="黑体" pitchFamily="49" charset="-122"/>
                <a:ea typeface="黑体" pitchFamily="49" charset="-122"/>
              </a:rPr>
              <a:t>和走向整体的世界</a:t>
            </a:r>
            <a:endParaRPr lang="zh-CN" altLang="zh-CN" smtClean="0">
              <a:latin typeface="黑体" pitchFamily="49" charset="-122"/>
              <a:ea typeface="黑体" pitchFamily="49" charset="-122"/>
            </a:endParaRPr>
          </a:p>
        </p:txBody>
      </p:sp>
      <p:sp>
        <p:nvSpPr>
          <p:cNvPr id="10242" name="Text Box 3"/>
          <p:cNvSpPr txBox="1">
            <a:spLocks noChangeArrowheads="1"/>
          </p:cNvSpPr>
          <p:nvPr/>
        </p:nvSpPr>
        <p:spPr bwMode="auto">
          <a:xfrm>
            <a:off x="827088" y="4868863"/>
            <a:ext cx="7993062" cy="1735137"/>
          </a:xfrm>
          <a:prstGeom prst="rect">
            <a:avLst/>
          </a:prstGeom>
          <a:noFill/>
          <a:ln w="9525">
            <a:noFill/>
            <a:miter lim="800000"/>
            <a:headEnd/>
            <a:tailEnd/>
          </a:ln>
        </p:spPr>
        <p:txBody>
          <a:bodyPr>
            <a:spAutoFit/>
          </a:bodyPr>
          <a:lstStyle/>
          <a:p>
            <a:pPr>
              <a:spcBef>
                <a:spcPct val="50000"/>
              </a:spcBef>
            </a:pPr>
            <a:r>
              <a:rPr lang="zh-CN" altLang="en-US" sz="2400">
                <a:solidFill>
                  <a:srgbClr val="FF3300"/>
                </a:solidFill>
              </a:rPr>
              <a:t>课标要求</a:t>
            </a:r>
            <a:r>
              <a:rPr lang="zh-CN" altLang="en-US" sz="2400"/>
              <a:t>：通过了解工业革命带来的社会生产力的极大发展以及所引起的生产关系的深刻变化，理解工业革命对资本主义世界体系的形成及对人类社会生活的深远影响。</a:t>
            </a:r>
          </a:p>
          <a:p>
            <a:pPr>
              <a:spcBef>
                <a:spcPct val="50000"/>
              </a:spcBef>
            </a:pPr>
            <a:r>
              <a:rPr lang="zh-CN" altLang="en-US" sz="2400"/>
              <a:t>。</a:t>
            </a:r>
          </a:p>
        </p:txBody>
      </p:sp>
      <p:sp>
        <p:nvSpPr>
          <p:cNvPr id="10243" name="Text Box 4"/>
          <p:cNvSpPr txBox="1">
            <a:spLocks noChangeArrowheads="1"/>
          </p:cNvSpPr>
          <p:nvPr/>
        </p:nvSpPr>
        <p:spPr bwMode="auto">
          <a:xfrm>
            <a:off x="3059113" y="4292600"/>
            <a:ext cx="4248150" cy="457200"/>
          </a:xfrm>
          <a:prstGeom prst="rect">
            <a:avLst/>
          </a:prstGeom>
          <a:noFill/>
          <a:ln w="9525">
            <a:noFill/>
            <a:miter lim="800000"/>
            <a:headEnd/>
            <a:tailEnd/>
          </a:ln>
        </p:spPr>
        <p:txBody>
          <a:bodyPr>
            <a:spAutoFit/>
          </a:bodyPr>
          <a:lstStyle/>
          <a:p>
            <a:pPr>
              <a:spcBef>
                <a:spcPct val="50000"/>
              </a:spcBef>
            </a:pPr>
            <a:r>
              <a:rPr lang="zh-CN" altLang="en-US" sz="2400" b="1">
                <a:solidFill>
                  <a:srgbClr val="1C11FB"/>
                </a:solidFill>
              </a:rPr>
              <a:t>第一课时  “ 蒸汽”的力量</a:t>
            </a:r>
          </a:p>
        </p:txBody>
      </p:sp>
    </p:spTree>
  </p:cSld>
  <p:clrMapOvr>
    <a:masterClrMapping/>
  </p:clrMapOvr>
  <p:transition spd="slow">
    <p:pu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a:xfrm>
            <a:off x="8172450" y="476250"/>
            <a:ext cx="971550" cy="365125"/>
          </a:xfrm>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r>
              <a:rPr lang="en-US" altLang="zh-CN" smtClean="0"/>
              <a:t>-9-</a:t>
            </a:r>
            <a:endParaRPr lang="zh-CN" altLang="en-US" smtClean="0"/>
          </a:p>
        </p:txBody>
      </p:sp>
      <p:sp>
        <p:nvSpPr>
          <p:cNvPr id="6" name="圆角矩形 5">
            <a:hlinkClick r:id="rId2" action="ppaction://hlinksldjump"/>
          </p:cNvPr>
          <p:cNvSpPr/>
          <p:nvPr/>
        </p:nvSpPr>
        <p:spPr>
          <a:xfrm>
            <a:off x="400050" y="1052513"/>
            <a:ext cx="946150" cy="288925"/>
          </a:xfrm>
          <a:prstGeom prst="roundRect">
            <a:avLst/>
          </a:prstGeom>
          <a:solidFill>
            <a:srgbClr val="FFE3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E75E22"/>
                </a:solidFill>
                <a:latin typeface="+mj-ea"/>
                <a:ea typeface="+mj-ea"/>
              </a:rPr>
              <a:t>主题一</a:t>
            </a:r>
          </a:p>
        </p:txBody>
      </p:sp>
      <p:sp>
        <p:nvSpPr>
          <p:cNvPr id="7" name="圆角矩形 6">
            <a:hlinkClick r:id="rId3" action="ppaction://hlinksldjump"/>
          </p:cNvPr>
          <p:cNvSpPr/>
          <p:nvPr/>
        </p:nvSpPr>
        <p:spPr>
          <a:xfrm>
            <a:off x="1376363" y="1052513"/>
            <a:ext cx="946150" cy="28892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chemeClr val="bg1">
                    <a:lumMod val="85000"/>
                  </a:schemeClr>
                </a:solidFill>
                <a:latin typeface="+mj-ea"/>
                <a:ea typeface="+mj-ea"/>
              </a:rPr>
              <a:t>主题二</a:t>
            </a:r>
          </a:p>
        </p:txBody>
      </p:sp>
      <p:sp>
        <p:nvSpPr>
          <p:cNvPr id="27652" name="矩形 2"/>
          <p:cNvSpPr>
            <a:spLocks noChangeAspect="1"/>
          </p:cNvSpPr>
          <p:nvPr/>
        </p:nvSpPr>
        <p:spPr bwMode="auto">
          <a:xfrm>
            <a:off x="250825" y="908050"/>
            <a:ext cx="8569325" cy="1431925"/>
          </a:xfrm>
          <a:prstGeom prst="rect">
            <a:avLst/>
          </a:prstGeom>
          <a:noFill/>
          <a:ln w="9525">
            <a:noFill/>
            <a:miter lim="800000"/>
            <a:headEnd/>
            <a:tailEnd/>
          </a:ln>
        </p:spPr>
        <p:txBody>
          <a:bodyPr>
            <a:spAutoFit/>
          </a:bodyPr>
          <a:lstStyle/>
          <a:p>
            <a:pPr>
              <a:tabLst>
                <a:tab pos="1028700" algn="l"/>
                <a:tab pos="1849438" algn="l"/>
                <a:tab pos="2536825" algn="l"/>
                <a:tab pos="3221038" algn="l"/>
              </a:tabLst>
            </a:pPr>
            <a:r>
              <a:rPr lang="en-US" altLang="zh-CN" sz="2200" b="1"/>
              <a:t>[</a:t>
            </a:r>
            <a:r>
              <a:rPr lang="zh-CN" altLang="en-US" sz="2200" b="1"/>
              <a:t>史料一</a:t>
            </a:r>
            <a:r>
              <a:rPr lang="en-US" altLang="zh-CN" sz="2200" b="1"/>
              <a:t>]</a:t>
            </a:r>
            <a:r>
              <a:rPr lang="zh-CN" altLang="en-US" sz="2200" b="1"/>
              <a:t>　政治革命只是推翻了封建制度的专制统治，而工业革命则彻底改造了英国社会。在工业革命与资本主义制度的相辅相成下，引发了经济、社会以及政治等方面的全方位变革，使英国的国际地位和国家实力产生了巨大变革。</a:t>
            </a:r>
            <a:endParaRPr lang="zh-CN" altLang="zh-CN" sz="2200" b="1"/>
          </a:p>
        </p:txBody>
      </p:sp>
      <p:sp>
        <p:nvSpPr>
          <p:cNvPr id="27653" name="Text Box 6"/>
          <p:cNvSpPr txBox="1">
            <a:spLocks noChangeArrowheads="1"/>
          </p:cNvSpPr>
          <p:nvPr/>
        </p:nvSpPr>
        <p:spPr bwMode="auto">
          <a:xfrm>
            <a:off x="250825" y="2636838"/>
            <a:ext cx="8640763" cy="1797050"/>
          </a:xfrm>
          <a:prstGeom prst="rect">
            <a:avLst/>
          </a:prstGeom>
          <a:noFill/>
          <a:ln w="9525">
            <a:noFill/>
            <a:miter lim="800000"/>
            <a:headEnd/>
            <a:tailEnd/>
          </a:ln>
        </p:spPr>
        <p:txBody>
          <a:bodyPr>
            <a:spAutoFit/>
          </a:bodyPr>
          <a:lstStyle/>
          <a:p>
            <a:pPr>
              <a:spcBef>
                <a:spcPct val="50000"/>
              </a:spcBef>
            </a:pPr>
            <a:r>
              <a:rPr lang="en-US" altLang="zh-CN" sz="2400" b="1"/>
              <a:t>[</a:t>
            </a:r>
            <a:r>
              <a:rPr lang="zh-CN" altLang="en-US" sz="2200" b="1"/>
              <a:t>史料二</a:t>
            </a:r>
            <a:r>
              <a:rPr lang="en-US" altLang="zh-CN" sz="2200" b="1"/>
              <a:t>]</a:t>
            </a:r>
            <a:r>
              <a:rPr lang="zh-CN" altLang="en-US" sz="2200" b="1"/>
              <a:t>　工业革命后，其</a:t>
            </a:r>
            <a:r>
              <a:rPr lang="en-US" altLang="zh-CN" sz="2200" b="1"/>
              <a:t>(</a:t>
            </a:r>
            <a:r>
              <a:rPr lang="zh-CN" altLang="en-US" sz="2200" b="1"/>
              <a:t>资本主义</a:t>
            </a:r>
            <a:r>
              <a:rPr lang="en-US" altLang="zh-CN" sz="2200" b="1"/>
              <a:t>)</a:t>
            </a:r>
            <a:r>
              <a:rPr lang="zh-CN" altLang="en-US" sz="2200" b="1"/>
              <a:t>扩张是建立在占据工业发展优势的基础之上。英国依靠其商品和重炮轰击其他民族国家闭关自守的大门，在亚洲、非洲、北美洲和大洋洲占领大量殖民地，建立起“日不落”的庞大殖民帝国。</a:t>
            </a:r>
            <a:r>
              <a:rPr lang="en-US" altLang="zh-CN" sz="2200" b="1"/>
              <a:t>……</a:t>
            </a:r>
            <a:r>
              <a:rPr lang="zh-CN" altLang="en-US" sz="2200" b="1"/>
              <a:t>工业革命结束了民族地域历史，实现了从民族历史向世界历史的转变。</a:t>
            </a:r>
          </a:p>
        </p:txBody>
      </p:sp>
      <p:sp>
        <p:nvSpPr>
          <p:cNvPr id="27654" name="Text Box 7"/>
          <p:cNvSpPr txBox="1">
            <a:spLocks noChangeArrowheads="1"/>
          </p:cNvSpPr>
          <p:nvPr/>
        </p:nvSpPr>
        <p:spPr bwMode="auto">
          <a:xfrm>
            <a:off x="250825" y="4652963"/>
            <a:ext cx="8893175" cy="1431925"/>
          </a:xfrm>
          <a:prstGeom prst="rect">
            <a:avLst/>
          </a:prstGeom>
          <a:noFill/>
          <a:ln w="9525">
            <a:noFill/>
            <a:miter lim="800000"/>
            <a:headEnd/>
            <a:tailEnd/>
          </a:ln>
        </p:spPr>
        <p:txBody>
          <a:bodyPr>
            <a:spAutoFit/>
          </a:bodyPr>
          <a:lstStyle/>
          <a:p>
            <a:pPr>
              <a:spcBef>
                <a:spcPct val="50000"/>
              </a:spcBef>
            </a:pPr>
            <a:r>
              <a:rPr lang="en-US" altLang="zh-CN" sz="2200" b="1"/>
              <a:t>[</a:t>
            </a:r>
            <a:r>
              <a:rPr lang="zh-CN" altLang="en-US" sz="2200" b="1"/>
              <a:t>史料三</a:t>
            </a:r>
            <a:r>
              <a:rPr lang="en-US" altLang="zh-CN" sz="2200" b="1"/>
              <a:t>]</a:t>
            </a:r>
            <a:r>
              <a:rPr lang="zh-CN" altLang="en-US" sz="2200" b="1"/>
              <a:t>　从这污秽的阴沟里泛出了人类最伟大的工业溪流，肥沃了整个世界；从这肮脏的下水道中流出了纯正的金子。人性在这里获得了最为充分的发展，也达到了最为野蛮的状态；文明在这儿创造了奇迹，而文明人在这儿却几乎成了野蛮人。</a:t>
            </a:r>
          </a:p>
        </p:txBody>
      </p:sp>
      <p:sp>
        <p:nvSpPr>
          <p:cNvPr id="27655" name="Rectangle 8"/>
          <p:cNvSpPr>
            <a:spLocks noChangeArrowheads="1"/>
          </p:cNvSpPr>
          <p:nvPr/>
        </p:nvSpPr>
        <p:spPr bwMode="auto">
          <a:xfrm>
            <a:off x="0" y="2276475"/>
            <a:ext cx="8929688" cy="396875"/>
          </a:xfrm>
          <a:prstGeom prst="rect">
            <a:avLst/>
          </a:prstGeom>
          <a:noFill/>
          <a:ln w="9525">
            <a:noFill/>
            <a:miter lim="800000"/>
            <a:headEnd/>
            <a:tailEnd/>
          </a:ln>
        </p:spPr>
        <p:txBody>
          <a:bodyPr anchor="ctr">
            <a:spAutoFit/>
          </a:bodyPr>
          <a:lstStyle/>
          <a:p>
            <a:pPr>
              <a:tabLst>
                <a:tab pos="3200400" algn="l"/>
              </a:tabLst>
            </a:pPr>
            <a:r>
              <a:rPr lang="en-US" altLang="zh-CN" sz="2000" b="1">
                <a:solidFill>
                  <a:srgbClr val="EF2A03"/>
                </a:solidFill>
              </a:rPr>
              <a:t>1</a:t>
            </a:r>
            <a:r>
              <a:rPr lang="zh-CN" altLang="en-US" sz="2000" b="1">
                <a:solidFill>
                  <a:srgbClr val="EF2A03"/>
                </a:solidFill>
              </a:rPr>
              <a:t>．根据史料一并结合所学知识，简述工业革命给英国社会带来的变革性影响。</a:t>
            </a:r>
          </a:p>
        </p:txBody>
      </p:sp>
      <p:sp>
        <p:nvSpPr>
          <p:cNvPr id="27656" name="Text Box 9"/>
          <p:cNvSpPr txBox="1">
            <a:spLocks noChangeArrowheads="1"/>
          </p:cNvSpPr>
          <p:nvPr/>
        </p:nvSpPr>
        <p:spPr bwMode="auto">
          <a:xfrm>
            <a:off x="0" y="4292600"/>
            <a:ext cx="8424863" cy="396875"/>
          </a:xfrm>
          <a:prstGeom prst="rect">
            <a:avLst/>
          </a:prstGeom>
          <a:noFill/>
          <a:ln w="9525">
            <a:noFill/>
            <a:miter lim="800000"/>
            <a:headEnd/>
            <a:tailEnd/>
          </a:ln>
        </p:spPr>
        <p:txBody>
          <a:bodyPr>
            <a:spAutoFit/>
          </a:bodyPr>
          <a:lstStyle/>
          <a:p>
            <a:pPr>
              <a:spcBef>
                <a:spcPct val="50000"/>
              </a:spcBef>
            </a:pPr>
            <a:r>
              <a:rPr lang="en-US" altLang="zh-CN" sz="2000" b="1">
                <a:solidFill>
                  <a:srgbClr val="EF2A03"/>
                </a:solidFill>
              </a:rPr>
              <a:t>2</a:t>
            </a:r>
            <a:r>
              <a:rPr lang="zh-CN" altLang="en-US" sz="2000" b="1">
                <a:solidFill>
                  <a:srgbClr val="EF2A03"/>
                </a:solidFill>
              </a:rPr>
              <a:t>．根据史料二，概括工业革命对整体世界的影响。</a:t>
            </a:r>
          </a:p>
        </p:txBody>
      </p:sp>
      <p:sp>
        <p:nvSpPr>
          <p:cNvPr id="27657" name="Rectangle 10"/>
          <p:cNvSpPr>
            <a:spLocks noChangeArrowheads="1"/>
          </p:cNvSpPr>
          <p:nvPr/>
        </p:nvSpPr>
        <p:spPr bwMode="auto">
          <a:xfrm>
            <a:off x="0" y="6021388"/>
            <a:ext cx="8964613" cy="641350"/>
          </a:xfrm>
          <a:prstGeom prst="rect">
            <a:avLst/>
          </a:prstGeom>
          <a:noFill/>
          <a:ln w="9525">
            <a:noFill/>
            <a:miter lim="800000"/>
            <a:headEnd/>
            <a:tailEnd/>
          </a:ln>
        </p:spPr>
        <p:txBody>
          <a:bodyPr anchor="ctr">
            <a:spAutoFit/>
          </a:bodyPr>
          <a:lstStyle/>
          <a:p>
            <a:pPr>
              <a:tabLst>
                <a:tab pos="3200400" algn="l"/>
              </a:tabLst>
            </a:pPr>
            <a:r>
              <a:rPr lang="en-US" altLang="zh-CN" b="1">
                <a:solidFill>
                  <a:srgbClr val="EF2A03"/>
                </a:solidFill>
              </a:rPr>
              <a:t>3</a:t>
            </a:r>
            <a:r>
              <a:rPr lang="zh-CN" altLang="en-US" b="1">
                <a:solidFill>
                  <a:srgbClr val="EF2A03"/>
                </a:solidFill>
              </a:rPr>
              <a:t>．如何理解史料三中“文明在这儿创造了奇迹，而文明人在这儿却几乎成了野蛮人”？应该怎样正确应对文明转型？</a:t>
            </a:r>
          </a:p>
        </p:txBody>
      </p:sp>
    </p:spTree>
  </p:cSld>
  <p:clrMapOvr>
    <a:masterClrMapping/>
  </p:clrMapOvr>
  <p:transition spd="slow">
    <p:circl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灯片编号占位符 1"/>
          <p:cNvSpPr txBox="1">
            <a:spLocks noGrp="1"/>
          </p:cNvSpPr>
          <p:nvPr/>
        </p:nvSpPr>
        <p:spPr bwMode="auto">
          <a:xfrm>
            <a:off x="8172450" y="476250"/>
            <a:ext cx="971550" cy="365125"/>
          </a:xfrm>
          <a:prstGeom prst="rect">
            <a:avLst/>
          </a:prstGeom>
          <a:noFill/>
          <a:ln w="9525">
            <a:noFill/>
            <a:miter lim="800000"/>
            <a:headEnd/>
            <a:tailEnd/>
          </a:ln>
        </p:spPr>
        <p:txBody>
          <a:bodyPr/>
          <a:lstStyle/>
          <a:p>
            <a:pPr algn="ctr"/>
            <a:r>
              <a:rPr lang="en-US" altLang="zh-CN">
                <a:solidFill>
                  <a:schemeClr val="bg1"/>
                </a:solidFill>
                <a:latin typeface="黑体" pitchFamily="49" charset="-122"/>
                <a:ea typeface="黑体" pitchFamily="49" charset="-122"/>
              </a:rPr>
              <a:t>-10-</a:t>
            </a:r>
            <a:endParaRPr lang="zh-CN" altLang="en-US">
              <a:solidFill>
                <a:schemeClr val="bg1"/>
              </a:solidFill>
              <a:latin typeface="黑体" pitchFamily="49" charset="-122"/>
              <a:ea typeface="黑体" pitchFamily="49" charset="-122"/>
            </a:endParaRPr>
          </a:p>
        </p:txBody>
      </p:sp>
      <p:sp>
        <p:nvSpPr>
          <p:cNvPr id="6" name="圆角矩形 5">
            <a:hlinkClick r:id="rId2" action="ppaction://hlinksldjump"/>
          </p:cNvPr>
          <p:cNvSpPr/>
          <p:nvPr/>
        </p:nvSpPr>
        <p:spPr>
          <a:xfrm>
            <a:off x="400050" y="1052513"/>
            <a:ext cx="946150" cy="288925"/>
          </a:xfrm>
          <a:prstGeom prst="roundRect">
            <a:avLst/>
          </a:prstGeom>
          <a:solidFill>
            <a:srgbClr val="FFE3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E75E22"/>
                </a:solidFill>
                <a:latin typeface="+mj-ea"/>
                <a:ea typeface="+mj-ea"/>
              </a:rPr>
              <a:t>主题一</a:t>
            </a:r>
          </a:p>
        </p:txBody>
      </p:sp>
      <p:sp>
        <p:nvSpPr>
          <p:cNvPr id="7" name="圆角矩形 6">
            <a:hlinkClick r:id="rId3" action="ppaction://hlinksldjump"/>
          </p:cNvPr>
          <p:cNvSpPr/>
          <p:nvPr/>
        </p:nvSpPr>
        <p:spPr>
          <a:xfrm>
            <a:off x="1376363" y="1052513"/>
            <a:ext cx="946150" cy="28892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chemeClr val="bg1">
                    <a:lumMod val="85000"/>
                  </a:schemeClr>
                </a:solidFill>
                <a:latin typeface="+mj-ea"/>
                <a:ea typeface="+mj-ea"/>
              </a:rPr>
              <a:t>主题二</a:t>
            </a:r>
          </a:p>
        </p:txBody>
      </p:sp>
      <p:sp>
        <p:nvSpPr>
          <p:cNvPr id="28676" name="矩形 2"/>
          <p:cNvSpPr>
            <a:spLocks noChangeAspect="1"/>
          </p:cNvSpPr>
          <p:nvPr/>
        </p:nvSpPr>
        <p:spPr bwMode="auto">
          <a:xfrm>
            <a:off x="179388" y="1052513"/>
            <a:ext cx="8569325" cy="1552575"/>
          </a:xfrm>
          <a:prstGeom prst="rect">
            <a:avLst/>
          </a:prstGeom>
          <a:noFill/>
          <a:ln w="9525">
            <a:noFill/>
            <a:miter lim="800000"/>
            <a:headEnd/>
            <a:tailEnd/>
          </a:ln>
        </p:spPr>
        <p:txBody>
          <a:bodyPr>
            <a:spAutoFit/>
          </a:bodyPr>
          <a:lstStyle/>
          <a:p>
            <a:pPr>
              <a:tabLst>
                <a:tab pos="1028700" algn="l"/>
                <a:tab pos="1849438" algn="l"/>
                <a:tab pos="2536825" algn="l"/>
                <a:tab pos="3221038" algn="l"/>
              </a:tabLst>
            </a:pPr>
            <a:r>
              <a:rPr lang="en-US" altLang="zh-CN" sz="2400" b="1"/>
              <a:t>[</a:t>
            </a:r>
            <a:r>
              <a:rPr lang="zh-CN" altLang="en-US" sz="2400" b="1"/>
              <a:t>史料一</a:t>
            </a:r>
            <a:r>
              <a:rPr lang="en-US" altLang="zh-CN" sz="2400" b="1"/>
              <a:t>]</a:t>
            </a:r>
            <a:r>
              <a:rPr lang="zh-CN" altLang="en-US" sz="2400" b="1"/>
              <a:t>　政治革命只是推翻了封建制度的专制统治，而工业革命则彻底改造了英国社会。在工业革命与资本主义制度的相辅相成下，引发了经济、社会以及政治等方面的全方位变革，使英国的国际地位和国家实力产生了巨大变革。</a:t>
            </a:r>
            <a:endParaRPr lang="zh-CN" altLang="zh-CN" sz="2400" b="1"/>
          </a:p>
        </p:txBody>
      </p:sp>
      <p:sp>
        <p:nvSpPr>
          <p:cNvPr id="28677" name="Rectangle 8"/>
          <p:cNvSpPr>
            <a:spLocks noChangeArrowheads="1"/>
          </p:cNvSpPr>
          <p:nvPr/>
        </p:nvSpPr>
        <p:spPr bwMode="auto">
          <a:xfrm>
            <a:off x="0" y="2708275"/>
            <a:ext cx="8929688" cy="396875"/>
          </a:xfrm>
          <a:prstGeom prst="rect">
            <a:avLst/>
          </a:prstGeom>
          <a:noFill/>
          <a:ln w="9525">
            <a:noFill/>
            <a:miter lim="800000"/>
            <a:headEnd/>
            <a:tailEnd/>
          </a:ln>
        </p:spPr>
        <p:txBody>
          <a:bodyPr anchor="ctr">
            <a:spAutoFit/>
          </a:bodyPr>
          <a:lstStyle/>
          <a:p>
            <a:pPr>
              <a:tabLst>
                <a:tab pos="3200400" algn="l"/>
              </a:tabLst>
            </a:pPr>
            <a:r>
              <a:rPr lang="en-US" altLang="zh-CN" sz="2000" b="1">
                <a:solidFill>
                  <a:srgbClr val="EF2A03"/>
                </a:solidFill>
              </a:rPr>
              <a:t>1</a:t>
            </a:r>
            <a:r>
              <a:rPr lang="zh-CN" altLang="en-US" sz="2000" b="1">
                <a:solidFill>
                  <a:srgbClr val="EF2A03"/>
                </a:solidFill>
              </a:rPr>
              <a:t>．根据史料一并结合所学知识，简述工业革命给英国社会带来的变革性影响。</a:t>
            </a:r>
          </a:p>
        </p:txBody>
      </p:sp>
      <p:sp>
        <p:nvSpPr>
          <p:cNvPr id="28678" name="Text Box 13"/>
          <p:cNvSpPr txBox="1">
            <a:spLocks noChangeArrowheads="1"/>
          </p:cNvSpPr>
          <p:nvPr/>
        </p:nvSpPr>
        <p:spPr bwMode="auto">
          <a:xfrm>
            <a:off x="539750" y="3213100"/>
            <a:ext cx="8424863" cy="3106738"/>
          </a:xfrm>
          <a:prstGeom prst="rect">
            <a:avLst/>
          </a:prstGeom>
          <a:noFill/>
          <a:ln w="9525">
            <a:noFill/>
            <a:miter lim="800000"/>
            <a:headEnd/>
            <a:tailEnd/>
          </a:ln>
        </p:spPr>
        <p:txBody>
          <a:bodyPr>
            <a:spAutoFit/>
          </a:bodyPr>
          <a:lstStyle/>
          <a:p>
            <a:r>
              <a:rPr lang="zh-CN" altLang="en-US" sz="2200" b="1">
                <a:solidFill>
                  <a:srgbClr val="EF2A03"/>
                </a:solidFill>
              </a:rPr>
              <a:t>经济：</a:t>
            </a:r>
          </a:p>
          <a:p>
            <a:endParaRPr lang="zh-CN" altLang="en-US" sz="2200" b="1">
              <a:solidFill>
                <a:srgbClr val="EF2A03"/>
              </a:solidFill>
            </a:endParaRPr>
          </a:p>
          <a:p>
            <a:endParaRPr lang="zh-CN" altLang="en-US" sz="2200" b="1">
              <a:solidFill>
                <a:srgbClr val="EF2A03"/>
              </a:solidFill>
            </a:endParaRPr>
          </a:p>
          <a:p>
            <a:endParaRPr lang="zh-CN" altLang="en-US" sz="2200" b="1"/>
          </a:p>
          <a:p>
            <a:r>
              <a:rPr lang="zh-CN" altLang="en-US" sz="2200" b="1">
                <a:solidFill>
                  <a:srgbClr val="EF2A03"/>
                </a:solidFill>
              </a:rPr>
              <a:t>政治：</a:t>
            </a:r>
          </a:p>
          <a:p>
            <a:endParaRPr lang="zh-CN" altLang="en-US" sz="2200" b="1"/>
          </a:p>
          <a:p>
            <a:r>
              <a:rPr lang="zh-CN" altLang="en-US" sz="2200" b="1">
                <a:solidFill>
                  <a:srgbClr val="EF2A03"/>
                </a:solidFill>
              </a:rPr>
              <a:t>思想：</a:t>
            </a:r>
          </a:p>
          <a:p>
            <a:endParaRPr lang="zh-CN" altLang="en-US" sz="2200" b="1">
              <a:solidFill>
                <a:srgbClr val="EF2A03"/>
              </a:solidFill>
            </a:endParaRPr>
          </a:p>
          <a:p>
            <a:r>
              <a:rPr lang="zh-CN" altLang="en-US" sz="2200" b="1">
                <a:solidFill>
                  <a:srgbClr val="EF2A03"/>
                </a:solidFill>
              </a:rPr>
              <a:t>国际地位：</a:t>
            </a:r>
            <a:endParaRPr lang="zh-CN" altLang="en-US" sz="2200" b="1"/>
          </a:p>
        </p:txBody>
      </p:sp>
      <p:sp>
        <p:nvSpPr>
          <p:cNvPr id="78862" name="Text Box 14"/>
          <p:cNvSpPr txBox="1">
            <a:spLocks noChangeArrowheads="1"/>
          </p:cNvSpPr>
          <p:nvPr/>
        </p:nvSpPr>
        <p:spPr bwMode="auto">
          <a:xfrm>
            <a:off x="1476375" y="3141663"/>
            <a:ext cx="7272338" cy="1311275"/>
          </a:xfrm>
          <a:prstGeom prst="rect">
            <a:avLst/>
          </a:prstGeom>
          <a:noFill/>
          <a:ln w="9525">
            <a:noFill/>
            <a:miter lim="800000"/>
            <a:headEnd/>
            <a:tailEnd/>
          </a:ln>
        </p:spPr>
        <p:txBody>
          <a:bodyPr>
            <a:spAutoFit/>
          </a:bodyPr>
          <a:lstStyle/>
          <a:p>
            <a:pPr>
              <a:spcBef>
                <a:spcPct val="50000"/>
              </a:spcBef>
            </a:pPr>
            <a:r>
              <a:rPr lang="zh-CN" altLang="en-US" sz="2000" b="1"/>
              <a:t>极大地提高了社会生产力，使英国率先完成了从农业社会向工业社会的转变。改变了英国的经济地理，加快了城市化进程。促使社会产业结构和人口的职业结构巨大变化，改变了人们的生活。</a:t>
            </a:r>
          </a:p>
        </p:txBody>
      </p:sp>
      <p:sp>
        <p:nvSpPr>
          <p:cNvPr id="78863" name="Text Box 15"/>
          <p:cNvSpPr txBox="1">
            <a:spLocks noChangeArrowheads="1"/>
          </p:cNvSpPr>
          <p:nvPr/>
        </p:nvSpPr>
        <p:spPr bwMode="auto">
          <a:xfrm>
            <a:off x="1403350" y="4581525"/>
            <a:ext cx="7345363" cy="1054100"/>
          </a:xfrm>
          <a:prstGeom prst="rect">
            <a:avLst/>
          </a:prstGeom>
          <a:noFill/>
          <a:ln w="9525">
            <a:noFill/>
            <a:miter lim="800000"/>
            <a:headEnd/>
            <a:tailEnd/>
          </a:ln>
        </p:spPr>
        <p:txBody>
          <a:bodyPr>
            <a:spAutoFit/>
          </a:bodyPr>
          <a:lstStyle/>
          <a:p>
            <a:r>
              <a:rPr lang="zh-CN" altLang="en-US" b="1"/>
              <a:t>工业资产阶级和工业无产阶级诞生；工人运动兴起；推动</a:t>
            </a:r>
            <a:r>
              <a:rPr lang="en-US" altLang="zh-CN" b="1"/>
              <a:t>1832</a:t>
            </a:r>
            <a:r>
              <a:rPr lang="zh-CN" altLang="en-US" b="1"/>
              <a:t>年议会改革和社会民主改革，代议制不断完善。</a:t>
            </a:r>
          </a:p>
          <a:p>
            <a:pPr>
              <a:spcBef>
                <a:spcPct val="50000"/>
              </a:spcBef>
            </a:pPr>
            <a:endParaRPr lang="zh-CN" altLang="en-US"/>
          </a:p>
        </p:txBody>
      </p:sp>
      <p:sp>
        <p:nvSpPr>
          <p:cNvPr id="78864" name="Text Box 16"/>
          <p:cNvSpPr txBox="1">
            <a:spLocks noChangeArrowheads="1"/>
          </p:cNvSpPr>
          <p:nvPr/>
        </p:nvSpPr>
        <p:spPr bwMode="auto">
          <a:xfrm>
            <a:off x="1331913" y="5300663"/>
            <a:ext cx="7345362" cy="1158875"/>
          </a:xfrm>
          <a:prstGeom prst="rect">
            <a:avLst/>
          </a:prstGeom>
          <a:noFill/>
          <a:ln w="9525">
            <a:noFill/>
            <a:miter lim="800000"/>
            <a:headEnd/>
            <a:tailEnd/>
          </a:ln>
        </p:spPr>
        <p:txBody>
          <a:bodyPr>
            <a:spAutoFit/>
          </a:bodyPr>
          <a:lstStyle/>
          <a:p>
            <a:r>
              <a:rPr lang="zh-CN" altLang="en-US" sz="2000" b="1"/>
              <a:t>自由主义思潮兴起。促进了科学教育事业的发展也促进了科学共产主义的诞生。</a:t>
            </a:r>
          </a:p>
          <a:p>
            <a:pPr>
              <a:spcBef>
                <a:spcPct val="50000"/>
              </a:spcBef>
            </a:pPr>
            <a:endParaRPr lang="zh-CN" altLang="en-US" sz="2000"/>
          </a:p>
        </p:txBody>
      </p:sp>
      <p:sp>
        <p:nvSpPr>
          <p:cNvPr id="78865" name="Text Box 17"/>
          <p:cNvSpPr txBox="1">
            <a:spLocks noChangeArrowheads="1"/>
          </p:cNvSpPr>
          <p:nvPr/>
        </p:nvSpPr>
        <p:spPr bwMode="auto">
          <a:xfrm>
            <a:off x="1908175" y="6003925"/>
            <a:ext cx="3887788" cy="854075"/>
          </a:xfrm>
          <a:prstGeom prst="rect">
            <a:avLst/>
          </a:prstGeom>
          <a:noFill/>
          <a:ln w="9525">
            <a:noFill/>
            <a:miter lim="800000"/>
            <a:headEnd/>
            <a:tailEnd/>
          </a:ln>
        </p:spPr>
        <p:txBody>
          <a:bodyPr>
            <a:spAutoFit/>
          </a:bodyPr>
          <a:lstStyle/>
          <a:p>
            <a:r>
              <a:rPr lang="zh-CN" altLang="en-US" sz="2000" b="1"/>
              <a:t>成为“世界工厂”。</a:t>
            </a:r>
          </a:p>
          <a:p>
            <a:pPr>
              <a:spcBef>
                <a:spcPct val="50000"/>
              </a:spcBef>
            </a:pPr>
            <a:endParaRPr lang="zh-CN" altLang="en-US" sz="2000"/>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8862"/>
                                        </p:tgtEl>
                                        <p:attrNameLst>
                                          <p:attrName>style.visibility</p:attrName>
                                        </p:attrNameLst>
                                      </p:cBhvr>
                                      <p:to>
                                        <p:strVal val="visible"/>
                                      </p:to>
                                    </p:set>
                                    <p:animEffect transition="in" filter="blinds(horizontal)">
                                      <p:cBhvr>
                                        <p:cTn id="7" dur="500"/>
                                        <p:tgtEl>
                                          <p:spTgt spid="7886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8863"/>
                                        </p:tgtEl>
                                        <p:attrNameLst>
                                          <p:attrName>style.visibility</p:attrName>
                                        </p:attrNameLst>
                                      </p:cBhvr>
                                      <p:to>
                                        <p:strVal val="visible"/>
                                      </p:to>
                                    </p:set>
                                    <p:animEffect transition="in" filter="blinds(horizontal)">
                                      <p:cBhvr>
                                        <p:cTn id="12" dur="500"/>
                                        <p:tgtEl>
                                          <p:spTgt spid="7886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8864"/>
                                        </p:tgtEl>
                                        <p:attrNameLst>
                                          <p:attrName>style.visibility</p:attrName>
                                        </p:attrNameLst>
                                      </p:cBhvr>
                                      <p:to>
                                        <p:strVal val="visible"/>
                                      </p:to>
                                    </p:set>
                                    <p:animEffect transition="in" filter="blinds(horizontal)">
                                      <p:cBhvr>
                                        <p:cTn id="17" dur="500"/>
                                        <p:tgtEl>
                                          <p:spTgt spid="7886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8865"/>
                                        </p:tgtEl>
                                        <p:attrNameLst>
                                          <p:attrName>style.visibility</p:attrName>
                                        </p:attrNameLst>
                                      </p:cBhvr>
                                      <p:to>
                                        <p:strVal val="visible"/>
                                      </p:to>
                                    </p:set>
                                    <p:animEffect transition="in" filter="blinds(horizontal)">
                                      <p:cBhvr>
                                        <p:cTn id="22" dur="500"/>
                                        <p:tgtEl>
                                          <p:spTgt spid="788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62" grpId="0"/>
      <p:bldP spid="78863" grpId="0"/>
      <p:bldP spid="78864" grpId="0"/>
      <p:bldP spid="7886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灯片编号占位符 1"/>
          <p:cNvSpPr txBox="1">
            <a:spLocks noGrp="1"/>
          </p:cNvSpPr>
          <p:nvPr/>
        </p:nvSpPr>
        <p:spPr bwMode="auto">
          <a:xfrm>
            <a:off x="8172450" y="476250"/>
            <a:ext cx="971550" cy="365125"/>
          </a:xfrm>
          <a:prstGeom prst="rect">
            <a:avLst/>
          </a:prstGeom>
          <a:noFill/>
          <a:ln w="9525">
            <a:noFill/>
            <a:miter lim="800000"/>
            <a:headEnd/>
            <a:tailEnd/>
          </a:ln>
        </p:spPr>
        <p:txBody>
          <a:bodyPr/>
          <a:lstStyle/>
          <a:p>
            <a:pPr algn="ctr"/>
            <a:r>
              <a:rPr lang="en-US" altLang="zh-CN">
                <a:solidFill>
                  <a:schemeClr val="bg1"/>
                </a:solidFill>
                <a:latin typeface="黑体" pitchFamily="49" charset="-122"/>
                <a:ea typeface="黑体" pitchFamily="49" charset="-122"/>
              </a:rPr>
              <a:t>-11-</a:t>
            </a:r>
            <a:endParaRPr lang="zh-CN" altLang="en-US">
              <a:solidFill>
                <a:schemeClr val="bg1"/>
              </a:solidFill>
              <a:latin typeface="黑体" pitchFamily="49" charset="-122"/>
              <a:ea typeface="黑体" pitchFamily="49" charset="-122"/>
            </a:endParaRPr>
          </a:p>
        </p:txBody>
      </p:sp>
      <p:sp>
        <p:nvSpPr>
          <p:cNvPr id="6" name="圆角矩形 5">
            <a:hlinkClick r:id="rId2" action="ppaction://hlinksldjump"/>
          </p:cNvPr>
          <p:cNvSpPr/>
          <p:nvPr/>
        </p:nvSpPr>
        <p:spPr>
          <a:xfrm>
            <a:off x="400050" y="1052513"/>
            <a:ext cx="946150" cy="288925"/>
          </a:xfrm>
          <a:prstGeom prst="roundRect">
            <a:avLst/>
          </a:prstGeom>
          <a:solidFill>
            <a:srgbClr val="FFE3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E75E22"/>
                </a:solidFill>
                <a:latin typeface="+mj-ea"/>
                <a:ea typeface="+mj-ea"/>
              </a:rPr>
              <a:t>主题一</a:t>
            </a:r>
          </a:p>
        </p:txBody>
      </p:sp>
      <p:sp>
        <p:nvSpPr>
          <p:cNvPr id="7" name="圆角矩形 6">
            <a:hlinkClick r:id="rId3" action="ppaction://hlinksldjump"/>
          </p:cNvPr>
          <p:cNvSpPr/>
          <p:nvPr/>
        </p:nvSpPr>
        <p:spPr>
          <a:xfrm>
            <a:off x="1376363" y="1052513"/>
            <a:ext cx="946150" cy="28892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chemeClr val="bg1">
                    <a:lumMod val="85000"/>
                  </a:schemeClr>
                </a:solidFill>
                <a:latin typeface="+mj-ea"/>
                <a:ea typeface="+mj-ea"/>
              </a:rPr>
              <a:t>主题二</a:t>
            </a:r>
          </a:p>
        </p:txBody>
      </p:sp>
      <p:sp>
        <p:nvSpPr>
          <p:cNvPr id="29700" name="Text Box 6"/>
          <p:cNvSpPr txBox="1">
            <a:spLocks noChangeArrowheads="1"/>
          </p:cNvSpPr>
          <p:nvPr/>
        </p:nvSpPr>
        <p:spPr bwMode="auto">
          <a:xfrm>
            <a:off x="323850" y="1125538"/>
            <a:ext cx="8640763" cy="1797050"/>
          </a:xfrm>
          <a:prstGeom prst="rect">
            <a:avLst/>
          </a:prstGeom>
          <a:noFill/>
          <a:ln w="9525">
            <a:noFill/>
            <a:miter lim="800000"/>
            <a:headEnd/>
            <a:tailEnd/>
          </a:ln>
        </p:spPr>
        <p:txBody>
          <a:bodyPr>
            <a:spAutoFit/>
          </a:bodyPr>
          <a:lstStyle/>
          <a:p>
            <a:pPr>
              <a:spcBef>
                <a:spcPct val="50000"/>
              </a:spcBef>
            </a:pPr>
            <a:r>
              <a:rPr lang="en-US" altLang="zh-CN" sz="2400" b="1"/>
              <a:t>[</a:t>
            </a:r>
            <a:r>
              <a:rPr lang="zh-CN" altLang="en-US" sz="2200" b="1"/>
              <a:t>史料二</a:t>
            </a:r>
            <a:r>
              <a:rPr lang="en-US" altLang="zh-CN" sz="2200" b="1"/>
              <a:t>]</a:t>
            </a:r>
            <a:r>
              <a:rPr lang="zh-CN" altLang="en-US" sz="2200" b="1"/>
              <a:t>　工业革命后，其</a:t>
            </a:r>
            <a:r>
              <a:rPr lang="en-US" altLang="zh-CN" sz="2200" b="1"/>
              <a:t>(</a:t>
            </a:r>
            <a:r>
              <a:rPr lang="zh-CN" altLang="en-US" sz="2200" b="1"/>
              <a:t>资本主义</a:t>
            </a:r>
            <a:r>
              <a:rPr lang="en-US" altLang="zh-CN" sz="2200" b="1"/>
              <a:t>)</a:t>
            </a:r>
            <a:r>
              <a:rPr lang="zh-CN" altLang="en-US" sz="2200" b="1"/>
              <a:t>扩张是建立在占据工业发展优势的基础之上。英国依靠其商品和重炮轰击其他民族国家闭关自守的大门，在亚洲、非洲、北美洲和大洋洲占领大量殖民地，建立起“日不落”的庞大殖民帝国。</a:t>
            </a:r>
            <a:r>
              <a:rPr lang="en-US" altLang="zh-CN" sz="2200" b="1"/>
              <a:t>……</a:t>
            </a:r>
            <a:r>
              <a:rPr lang="zh-CN" altLang="en-US" sz="2200" b="1"/>
              <a:t>工业革命结束了民族地域历史，实现了从民族历史向世界历史的转变。</a:t>
            </a:r>
          </a:p>
        </p:txBody>
      </p:sp>
      <p:sp>
        <p:nvSpPr>
          <p:cNvPr id="29701" name="Text Box 9"/>
          <p:cNvSpPr txBox="1">
            <a:spLocks noChangeArrowheads="1"/>
          </p:cNvSpPr>
          <p:nvPr/>
        </p:nvSpPr>
        <p:spPr bwMode="auto">
          <a:xfrm>
            <a:off x="323850" y="2924175"/>
            <a:ext cx="8424863" cy="396875"/>
          </a:xfrm>
          <a:prstGeom prst="rect">
            <a:avLst/>
          </a:prstGeom>
          <a:noFill/>
          <a:ln w="9525">
            <a:noFill/>
            <a:miter lim="800000"/>
            <a:headEnd/>
            <a:tailEnd/>
          </a:ln>
        </p:spPr>
        <p:txBody>
          <a:bodyPr>
            <a:spAutoFit/>
          </a:bodyPr>
          <a:lstStyle/>
          <a:p>
            <a:pPr>
              <a:spcBef>
                <a:spcPct val="50000"/>
              </a:spcBef>
            </a:pPr>
            <a:r>
              <a:rPr lang="en-US" altLang="zh-CN" sz="2000" b="1">
                <a:solidFill>
                  <a:srgbClr val="EF2A03"/>
                </a:solidFill>
              </a:rPr>
              <a:t>2</a:t>
            </a:r>
            <a:r>
              <a:rPr lang="zh-CN" altLang="en-US" sz="2000" b="1">
                <a:solidFill>
                  <a:srgbClr val="EF2A03"/>
                </a:solidFill>
              </a:rPr>
              <a:t>．根据史料二，概括工业革命对整体世界的影响。</a:t>
            </a:r>
          </a:p>
        </p:txBody>
      </p:sp>
      <p:sp>
        <p:nvSpPr>
          <p:cNvPr id="29702" name="Text Box 11"/>
          <p:cNvSpPr txBox="1">
            <a:spLocks noChangeArrowheads="1"/>
          </p:cNvSpPr>
          <p:nvPr/>
        </p:nvSpPr>
        <p:spPr bwMode="auto">
          <a:xfrm>
            <a:off x="611188" y="3357563"/>
            <a:ext cx="8243887" cy="1552575"/>
          </a:xfrm>
          <a:prstGeom prst="rect">
            <a:avLst/>
          </a:prstGeom>
          <a:noFill/>
          <a:ln w="9525">
            <a:noFill/>
            <a:miter lim="800000"/>
            <a:headEnd/>
            <a:tailEnd/>
          </a:ln>
        </p:spPr>
        <p:txBody>
          <a:bodyPr>
            <a:spAutoFit/>
          </a:bodyPr>
          <a:lstStyle/>
          <a:p>
            <a:pPr>
              <a:spcBef>
                <a:spcPct val="50000"/>
              </a:spcBef>
            </a:pPr>
            <a:r>
              <a:rPr lang="zh-CN" altLang="en-US" sz="2400" b="1"/>
              <a:t>影响：</a:t>
            </a:r>
          </a:p>
          <a:p>
            <a:pPr>
              <a:spcBef>
                <a:spcPct val="50000"/>
              </a:spcBef>
            </a:pPr>
            <a:endParaRPr lang="zh-CN" altLang="en-US" sz="2400" b="1"/>
          </a:p>
          <a:p>
            <a:pPr>
              <a:spcBef>
                <a:spcPct val="50000"/>
              </a:spcBef>
            </a:pPr>
            <a:endParaRPr lang="zh-CN" altLang="en-US" sz="2400" b="1"/>
          </a:p>
        </p:txBody>
      </p:sp>
      <p:sp>
        <p:nvSpPr>
          <p:cNvPr id="38919" name="Text Box 13"/>
          <p:cNvSpPr txBox="1">
            <a:spLocks noChangeArrowheads="1"/>
          </p:cNvSpPr>
          <p:nvPr/>
        </p:nvSpPr>
        <p:spPr bwMode="auto">
          <a:xfrm>
            <a:off x="1547813" y="3357563"/>
            <a:ext cx="7127875" cy="1265237"/>
          </a:xfrm>
          <a:prstGeom prst="rect">
            <a:avLst/>
          </a:prstGeom>
          <a:noFill/>
          <a:ln w="9525">
            <a:noFill/>
            <a:miter lim="800000"/>
            <a:headEnd/>
            <a:tailEnd/>
          </a:ln>
        </p:spPr>
        <p:txBody>
          <a:bodyPr>
            <a:spAutoFit/>
          </a:bodyPr>
          <a:lstStyle/>
          <a:p>
            <a:pPr>
              <a:spcBef>
                <a:spcPct val="50000"/>
              </a:spcBef>
            </a:pPr>
            <a:r>
              <a:rPr lang="zh-CN" altLang="en-US" sz="2200" b="1">
                <a:solidFill>
                  <a:srgbClr val="1C11FB"/>
                </a:solidFill>
              </a:rPr>
              <a:t>工业革命促进了资本主义世界殖民体系的初步形成和世界市场初步形成</a:t>
            </a:r>
            <a:r>
              <a:rPr lang="zh-CN" altLang="en-US" sz="2200" b="1"/>
              <a:t>；</a:t>
            </a:r>
          </a:p>
          <a:p>
            <a:pPr>
              <a:spcBef>
                <a:spcPct val="50000"/>
              </a:spcBef>
            </a:pPr>
            <a:endParaRPr lang="zh-CN" altLang="en-US" sz="2200"/>
          </a:p>
        </p:txBody>
      </p:sp>
      <p:sp>
        <p:nvSpPr>
          <p:cNvPr id="38920" name="Text Box 14"/>
          <p:cNvSpPr txBox="1">
            <a:spLocks noChangeArrowheads="1"/>
          </p:cNvSpPr>
          <p:nvPr/>
        </p:nvSpPr>
        <p:spPr bwMode="auto">
          <a:xfrm>
            <a:off x="1331913" y="4292600"/>
            <a:ext cx="7524750" cy="427038"/>
          </a:xfrm>
          <a:prstGeom prst="rect">
            <a:avLst/>
          </a:prstGeom>
          <a:noFill/>
          <a:ln w="9525">
            <a:noFill/>
            <a:miter lim="800000"/>
            <a:headEnd/>
            <a:tailEnd/>
          </a:ln>
        </p:spPr>
        <p:txBody>
          <a:bodyPr>
            <a:spAutoFit/>
          </a:bodyPr>
          <a:lstStyle/>
          <a:p>
            <a:pPr>
              <a:spcBef>
                <a:spcPct val="50000"/>
              </a:spcBef>
            </a:pPr>
            <a:r>
              <a:rPr lang="zh-CN" altLang="en-US" sz="2200" b="1">
                <a:solidFill>
                  <a:srgbClr val="1C11FB"/>
                </a:solidFill>
              </a:rPr>
              <a:t>世界各国各地区之间的交往更加频繁，整体世界加快形成；</a:t>
            </a:r>
          </a:p>
        </p:txBody>
      </p:sp>
      <p:sp>
        <p:nvSpPr>
          <p:cNvPr id="38921" name="Text Box 15"/>
          <p:cNvSpPr txBox="1">
            <a:spLocks noChangeArrowheads="1"/>
          </p:cNvSpPr>
          <p:nvPr/>
        </p:nvSpPr>
        <p:spPr bwMode="auto">
          <a:xfrm>
            <a:off x="1042988" y="4941888"/>
            <a:ext cx="7885112" cy="1600200"/>
          </a:xfrm>
          <a:prstGeom prst="rect">
            <a:avLst/>
          </a:prstGeom>
          <a:noFill/>
          <a:ln w="9525">
            <a:noFill/>
            <a:miter lim="800000"/>
            <a:headEnd/>
            <a:tailEnd/>
          </a:ln>
        </p:spPr>
        <p:txBody>
          <a:bodyPr>
            <a:spAutoFit/>
          </a:bodyPr>
          <a:lstStyle/>
          <a:p>
            <a:pPr>
              <a:spcBef>
                <a:spcPct val="50000"/>
              </a:spcBef>
            </a:pPr>
            <a:r>
              <a:rPr lang="zh-CN" altLang="en-US" sz="2200" b="1">
                <a:solidFill>
                  <a:srgbClr val="1C11FB"/>
                </a:solidFill>
              </a:rPr>
              <a:t>拉大了东西差距，亚非拉国家沦为欧美资本主义列强的殖民地半殖民地，成为资本主义大工业的国际市场、原料产地和劳动力供应地。</a:t>
            </a:r>
          </a:p>
          <a:p>
            <a:pPr>
              <a:spcBef>
                <a:spcPct val="50000"/>
              </a:spcBef>
            </a:pPr>
            <a:endParaRPr lang="zh-CN" altLang="en-US" sz="2200">
              <a:solidFill>
                <a:srgbClr val="1C11FB"/>
              </a:solidFill>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8919"/>
                                        </p:tgtEl>
                                        <p:attrNameLst>
                                          <p:attrName>style.visibility</p:attrName>
                                        </p:attrNameLst>
                                      </p:cBhvr>
                                      <p:to>
                                        <p:strVal val="visible"/>
                                      </p:to>
                                    </p:set>
                                    <p:animEffect transition="in" filter="blinds(horizontal)">
                                      <p:cBhvr>
                                        <p:cTn id="7" dur="500"/>
                                        <p:tgtEl>
                                          <p:spTgt spid="3891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8920"/>
                                        </p:tgtEl>
                                        <p:attrNameLst>
                                          <p:attrName>style.visibility</p:attrName>
                                        </p:attrNameLst>
                                      </p:cBhvr>
                                      <p:to>
                                        <p:strVal val="visible"/>
                                      </p:to>
                                    </p:set>
                                    <p:animEffect transition="in" filter="blinds(horizontal)">
                                      <p:cBhvr>
                                        <p:cTn id="12" dur="500"/>
                                        <p:tgtEl>
                                          <p:spTgt spid="38920"/>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8921">
                                            <p:txEl>
                                              <p:pRg st="0" end="0"/>
                                            </p:txEl>
                                          </p:spTgt>
                                        </p:tgtEl>
                                        <p:attrNameLst>
                                          <p:attrName>style.visibility</p:attrName>
                                        </p:attrNameLst>
                                      </p:cBhvr>
                                      <p:to>
                                        <p:strVal val="visible"/>
                                      </p:to>
                                    </p:set>
                                    <p:anim calcmode="lin" valueType="num">
                                      <p:cBhvr additive="base">
                                        <p:cTn id="17" dur="500" fill="hold"/>
                                        <p:tgtEl>
                                          <p:spTgt spid="38921">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892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9" grpId="0"/>
      <p:bldP spid="3892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灯片编号占位符 1"/>
          <p:cNvSpPr txBox="1">
            <a:spLocks noGrp="1"/>
          </p:cNvSpPr>
          <p:nvPr/>
        </p:nvSpPr>
        <p:spPr bwMode="auto">
          <a:xfrm>
            <a:off x="8172450" y="476250"/>
            <a:ext cx="971550" cy="365125"/>
          </a:xfrm>
          <a:prstGeom prst="rect">
            <a:avLst/>
          </a:prstGeom>
          <a:noFill/>
          <a:ln w="9525">
            <a:noFill/>
            <a:miter lim="800000"/>
            <a:headEnd/>
            <a:tailEnd/>
          </a:ln>
        </p:spPr>
        <p:txBody>
          <a:bodyPr/>
          <a:lstStyle/>
          <a:p>
            <a:pPr algn="ctr"/>
            <a:r>
              <a:rPr lang="en-US" altLang="zh-CN">
                <a:solidFill>
                  <a:schemeClr val="bg1"/>
                </a:solidFill>
                <a:latin typeface="黑体" pitchFamily="49" charset="-122"/>
                <a:ea typeface="黑体" pitchFamily="49" charset="-122"/>
              </a:rPr>
              <a:t>-12-</a:t>
            </a:r>
            <a:endParaRPr lang="zh-CN" altLang="en-US">
              <a:solidFill>
                <a:schemeClr val="bg1"/>
              </a:solidFill>
              <a:latin typeface="黑体" pitchFamily="49" charset="-122"/>
              <a:ea typeface="黑体" pitchFamily="49" charset="-122"/>
            </a:endParaRPr>
          </a:p>
        </p:txBody>
      </p:sp>
      <p:sp>
        <p:nvSpPr>
          <p:cNvPr id="6" name="圆角矩形 5">
            <a:hlinkClick r:id="rId2" action="ppaction://hlinksldjump"/>
          </p:cNvPr>
          <p:cNvSpPr/>
          <p:nvPr/>
        </p:nvSpPr>
        <p:spPr>
          <a:xfrm>
            <a:off x="400050" y="1052513"/>
            <a:ext cx="946150" cy="288925"/>
          </a:xfrm>
          <a:prstGeom prst="roundRect">
            <a:avLst/>
          </a:prstGeom>
          <a:solidFill>
            <a:srgbClr val="FFE3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E75E22"/>
                </a:solidFill>
                <a:latin typeface="+mj-ea"/>
                <a:ea typeface="+mj-ea"/>
              </a:rPr>
              <a:t>主题一</a:t>
            </a:r>
          </a:p>
        </p:txBody>
      </p:sp>
      <p:sp>
        <p:nvSpPr>
          <p:cNvPr id="7" name="圆角矩形 6">
            <a:hlinkClick r:id="rId3" action="ppaction://hlinksldjump"/>
          </p:cNvPr>
          <p:cNvSpPr/>
          <p:nvPr/>
        </p:nvSpPr>
        <p:spPr>
          <a:xfrm>
            <a:off x="1376363" y="1052513"/>
            <a:ext cx="946150" cy="28892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chemeClr val="bg1">
                    <a:lumMod val="85000"/>
                  </a:schemeClr>
                </a:solidFill>
                <a:latin typeface="+mj-ea"/>
                <a:ea typeface="+mj-ea"/>
              </a:rPr>
              <a:t>主题二</a:t>
            </a:r>
          </a:p>
        </p:txBody>
      </p:sp>
      <p:sp>
        <p:nvSpPr>
          <p:cNvPr id="30724" name="Text Box 7"/>
          <p:cNvSpPr txBox="1">
            <a:spLocks noChangeArrowheads="1"/>
          </p:cNvSpPr>
          <p:nvPr/>
        </p:nvSpPr>
        <p:spPr bwMode="auto">
          <a:xfrm>
            <a:off x="250825" y="1125538"/>
            <a:ext cx="8893175" cy="1431925"/>
          </a:xfrm>
          <a:prstGeom prst="rect">
            <a:avLst/>
          </a:prstGeom>
          <a:noFill/>
          <a:ln w="9525">
            <a:noFill/>
            <a:miter lim="800000"/>
            <a:headEnd/>
            <a:tailEnd/>
          </a:ln>
        </p:spPr>
        <p:txBody>
          <a:bodyPr>
            <a:spAutoFit/>
          </a:bodyPr>
          <a:lstStyle/>
          <a:p>
            <a:pPr>
              <a:spcBef>
                <a:spcPct val="50000"/>
              </a:spcBef>
            </a:pPr>
            <a:r>
              <a:rPr lang="en-US" altLang="zh-CN" sz="2200" b="1"/>
              <a:t>[</a:t>
            </a:r>
            <a:r>
              <a:rPr lang="zh-CN" altLang="en-US" sz="2200" b="1"/>
              <a:t>史料三</a:t>
            </a:r>
            <a:r>
              <a:rPr lang="en-US" altLang="zh-CN" sz="2200" b="1"/>
              <a:t>]</a:t>
            </a:r>
            <a:r>
              <a:rPr lang="zh-CN" altLang="en-US" sz="2200" b="1"/>
              <a:t>　从这污秽的阴沟里泛出了人类最伟大的</a:t>
            </a:r>
            <a:r>
              <a:rPr lang="zh-CN" altLang="en-US" sz="2200" b="1">
                <a:solidFill>
                  <a:srgbClr val="1C11FB"/>
                </a:solidFill>
              </a:rPr>
              <a:t>工业溪流</a:t>
            </a:r>
            <a:r>
              <a:rPr lang="zh-CN" altLang="en-US" sz="2200" b="1"/>
              <a:t>，肥沃了整个世界；从这肮脏的下水道中流出了纯正的金子。</a:t>
            </a:r>
            <a:r>
              <a:rPr lang="zh-CN" altLang="en-US" sz="2200" b="1">
                <a:solidFill>
                  <a:srgbClr val="1C11FB"/>
                </a:solidFill>
              </a:rPr>
              <a:t>人性</a:t>
            </a:r>
            <a:r>
              <a:rPr lang="zh-CN" altLang="en-US" sz="2200" b="1"/>
              <a:t>在这里获得了最为充分的发展，也达到了最为野蛮的状态；文明在这儿创造了奇迹，而文明人在这儿却几乎成了野蛮人。</a:t>
            </a:r>
          </a:p>
        </p:txBody>
      </p:sp>
      <p:sp>
        <p:nvSpPr>
          <p:cNvPr id="30725" name="Rectangle 10"/>
          <p:cNvSpPr>
            <a:spLocks noChangeArrowheads="1"/>
          </p:cNvSpPr>
          <p:nvPr/>
        </p:nvSpPr>
        <p:spPr bwMode="auto">
          <a:xfrm>
            <a:off x="179388" y="2678113"/>
            <a:ext cx="8964612" cy="701675"/>
          </a:xfrm>
          <a:prstGeom prst="rect">
            <a:avLst/>
          </a:prstGeom>
          <a:noFill/>
          <a:ln w="9525">
            <a:noFill/>
            <a:miter lim="800000"/>
            <a:headEnd/>
            <a:tailEnd/>
          </a:ln>
        </p:spPr>
        <p:txBody>
          <a:bodyPr anchor="ctr">
            <a:spAutoFit/>
          </a:bodyPr>
          <a:lstStyle/>
          <a:p>
            <a:pPr>
              <a:tabLst>
                <a:tab pos="3200400" algn="l"/>
              </a:tabLst>
            </a:pPr>
            <a:r>
              <a:rPr lang="en-US" altLang="zh-CN" sz="2000" b="1">
                <a:solidFill>
                  <a:srgbClr val="EF2A03"/>
                </a:solidFill>
              </a:rPr>
              <a:t>3</a:t>
            </a:r>
            <a:r>
              <a:rPr lang="zh-CN" altLang="en-US" sz="2000" b="1">
                <a:solidFill>
                  <a:srgbClr val="EF2A03"/>
                </a:solidFill>
              </a:rPr>
              <a:t>．如何理解史料三中“文明在这儿创造了奇迹，而文明人在这儿却几乎成了野蛮人”？应该怎样正确应对文明转型？</a:t>
            </a:r>
          </a:p>
        </p:txBody>
      </p:sp>
      <p:sp>
        <p:nvSpPr>
          <p:cNvPr id="30726" name="Text Box 11"/>
          <p:cNvSpPr txBox="1">
            <a:spLocks noChangeArrowheads="1"/>
          </p:cNvSpPr>
          <p:nvPr/>
        </p:nvSpPr>
        <p:spPr bwMode="auto">
          <a:xfrm>
            <a:off x="755650" y="3429000"/>
            <a:ext cx="8064500" cy="1917700"/>
          </a:xfrm>
          <a:prstGeom prst="rect">
            <a:avLst/>
          </a:prstGeom>
          <a:noFill/>
          <a:ln w="9525">
            <a:noFill/>
            <a:miter lim="800000"/>
            <a:headEnd/>
            <a:tailEnd/>
          </a:ln>
        </p:spPr>
        <p:txBody>
          <a:bodyPr>
            <a:spAutoFit/>
          </a:bodyPr>
          <a:lstStyle/>
          <a:p>
            <a:r>
              <a:rPr lang="zh-CN" altLang="en-US" sz="2400" b="1"/>
              <a:t>理解：</a:t>
            </a:r>
          </a:p>
          <a:p>
            <a:r>
              <a:rPr lang="zh-CN" altLang="en-US" sz="2400" b="1"/>
              <a:t>           </a:t>
            </a:r>
          </a:p>
          <a:p>
            <a:endParaRPr lang="zh-CN" altLang="en-US" sz="2400" b="1"/>
          </a:p>
          <a:p>
            <a:endParaRPr lang="zh-CN" altLang="en-US" sz="2400" b="1"/>
          </a:p>
          <a:p>
            <a:r>
              <a:rPr lang="zh-CN" altLang="en-US" sz="2400" b="1"/>
              <a:t>应对：</a:t>
            </a:r>
            <a:endParaRPr lang="zh-CN" altLang="en-US"/>
          </a:p>
        </p:txBody>
      </p:sp>
      <p:sp>
        <p:nvSpPr>
          <p:cNvPr id="39943" name="Text Box 12"/>
          <p:cNvSpPr txBox="1">
            <a:spLocks noChangeArrowheads="1"/>
          </p:cNvSpPr>
          <p:nvPr/>
        </p:nvSpPr>
        <p:spPr bwMode="auto">
          <a:xfrm>
            <a:off x="1116013" y="5445125"/>
            <a:ext cx="8027987" cy="1370013"/>
          </a:xfrm>
          <a:prstGeom prst="rect">
            <a:avLst/>
          </a:prstGeom>
          <a:noFill/>
          <a:ln w="9525">
            <a:noFill/>
            <a:miter lim="800000"/>
            <a:headEnd/>
            <a:tailEnd/>
          </a:ln>
        </p:spPr>
        <p:txBody>
          <a:bodyPr>
            <a:spAutoFit/>
          </a:bodyPr>
          <a:lstStyle/>
          <a:p>
            <a:r>
              <a:rPr lang="zh-CN" altLang="en-US" sz="2400" b="1"/>
              <a:t>加快科技进步与新技术发展；建立新的资源配置体系；促进人与自然、人与社会的和谐发展；构建人类命运共同体</a:t>
            </a:r>
            <a:r>
              <a:rPr lang="zh-CN" altLang="en-US" sz="2400"/>
              <a:t> 。 </a:t>
            </a:r>
          </a:p>
          <a:p>
            <a:pPr>
              <a:spcBef>
                <a:spcPct val="50000"/>
              </a:spcBef>
            </a:pPr>
            <a:endParaRPr lang="zh-CN" altLang="en-US" sz="2400"/>
          </a:p>
        </p:txBody>
      </p:sp>
      <p:sp>
        <p:nvSpPr>
          <p:cNvPr id="39945" name="Text Box 9"/>
          <p:cNvSpPr txBox="1">
            <a:spLocks noChangeArrowheads="1"/>
          </p:cNvSpPr>
          <p:nvPr/>
        </p:nvSpPr>
        <p:spPr bwMode="auto">
          <a:xfrm>
            <a:off x="1763713" y="3429000"/>
            <a:ext cx="4103687" cy="457200"/>
          </a:xfrm>
          <a:prstGeom prst="rect">
            <a:avLst/>
          </a:prstGeom>
          <a:noFill/>
          <a:ln w="9525">
            <a:noFill/>
            <a:miter lim="800000"/>
            <a:headEnd/>
            <a:tailEnd/>
          </a:ln>
        </p:spPr>
        <p:txBody>
          <a:bodyPr>
            <a:spAutoFit/>
          </a:bodyPr>
          <a:lstStyle/>
          <a:p>
            <a:pPr>
              <a:spcBef>
                <a:spcPct val="50000"/>
              </a:spcBef>
            </a:pPr>
            <a:r>
              <a:rPr lang="zh-CN" altLang="en-US" sz="2400" b="1"/>
              <a:t>工业文明取代农业文明</a:t>
            </a:r>
          </a:p>
        </p:txBody>
      </p:sp>
      <p:sp>
        <p:nvSpPr>
          <p:cNvPr id="39946" name="Text Box 10"/>
          <p:cNvSpPr txBox="1">
            <a:spLocks noChangeArrowheads="1"/>
          </p:cNvSpPr>
          <p:nvPr/>
        </p:nvSpPr>
        <p:spPr bwMode="auto">
          <a:xfrm>
            <a:off x="1763713" y="4005263"/>
            <a:ext cx="7380287" cy="1370012"/>
          </a:xfrm>
          <a:prstGeom prst="rect">
            <a:avLst/>
          </a:prstGeom>
          <a:noFill/>
          <a:ln w="9525">
            <a:noFill/>
            <a:miter lim="800000"/>
            <a:headEnd/>
            <a:tailEnd/>
          </a:ln>
        </p:spPr>
        <p:txBody>
          <a:bodyPr>
            <a:spAutoFit/>
          </a:bodyPr>
          <a:lstStyle/>
          <a:p>
            <a:r>
              <a:rPr lang="zh-CN" altLang="en-US" sz="2400" b="1"/>
              <a:t>资产阶级对内加紧剥削工人阶级，对外疯狂掠夺殖民地半殖民地，同时污染和破坏自然环境。</a:t>
            </a:r>
          </a:p>
          <a:p>
            <a:pPr>
              <a:spcBef>
                <a:spcPct val="50000"/>
              </a:spcBef>
            </a:pPr>
            <a:endParaRPr lang="zh-CN" altLang="en-US" sz="2400"/>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9945"/>
                                        </p:tgtEl>
                                        <p:attrNameLst>
                                          <p:attrName>style.visibility</p:attrName>
                                        </p:attrNameLst>
                                      </p:cBhvr>
                                      <p:to>
                                        <p:strVal val="visible"/>
                                      </p:to>
                                    </p:set>
                                    <p:animEffect transition="in" filter="blinds(horizontal)">
                                      <p:cBhvr>
                                        <p:cTn id="7" dur="500"/>
                                        <p:tgtEl>
                                          <p:spTgt spid="3994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9946">
                                            <p:txEl>
                                              <p:pRg st="0" end="0"/>
                                            </p:txEl>
                                          </p:spTgt>
                                        </p:tgtEl>
                                        <p:attrNameLst>
                                          <p:attrName>style.visibility</p:attrName>
                                        </p:attrNameLst>
                                      </p:cBhvr>
                                      <p:to>
                                        <p:strVal val="visible"/>
                                      </p:to>
                                    </p:set>
                                    <p:animEffect transition="in" filter="blinds(horizontal)">
                                      <p:cBhvr>
                                        <p:cTn id="12" dur="500"/>
                                        <p:tgtEl>
                                          <p:spTgt spid="3994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9943">
                                            <p:txEl>
                                              <p:pRg st="0" end="0"/>
                                            </p:txEl>
                                          </p:spTgt>
                                        </p:tgtEl>
                                        <p:attrNameLst>
                                          <p:attrName>style.visibility</p:attrName>
                                        </p:attrNameLst>
                                      </p:cBhvr>
                                      <p:to>
                                        <p:strVal val="visible"/>
                                      </p:to>
                                    </p:set>
                                    <p:animEffect transition="in" filter="blinds(horizontal)">
                                      <p:cBhvr>
                                        <p:cTn id="17" dur="500"/>
                                        <p:tgtEl>
                                          <p:spTgt spid="399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r>
              <a:rPr lang="en-US" altLang="zh-CN" smtClean="0"/>
              <a:t>-13-</a:t>
            </a:r>
            <a:endParaRPr lang="zh-CN" altLang="en-US" smtClean="0"/>
          </a:p>
        </p:txBody>
      </p:sp>
      <p:sp>
        <p:nvSpPr>
          <p:cNvPr id="6" name="圆角矩形 5">
            <a:hlinkClick r:id="rId3" action="ppaction://hlinksldjump"/>
          </p:cNvPr>
          <p:cNvSpPr/>
          <p:nvPr/>
        </p:nvSpPr>
        <p:spPr>
          <a:xfrm>
            <a:off x="400050" y="1052513"/>
            <a:ext cx="946150" cy="288925"/>
          </a:xfrm>
          <a:prstGeom prst="roundRect">
            <a:avLst/>
          </a:prstGeom>
          <a:solidFill>
            <a:srgbClr val="FFE3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E75E22"/>
                </a:solidFill>
                <a:latin typeface="+mj-ea"/>
                <a:ea typeface="+mj-ea"/>
              </a:rPr>
              <a:t>主题一</a:t>
            </a:r>
          </a:p>
        </p:txBody>
      </p:sp>
      <p:sp>
        <p:nvSpPr>
          <p:cNvPr id="7" name="圆角矩形 6">
            <a:hlinkClick r:id="rId4" action="ppaction://hlinksldjump"/>
          </p:cNvPr>
          <p:cNvSpPr/>
          <p:nvPr/>
        </p:nvSpPr>
        <p:spPr>
          <a:xfrm>
            <a:off x="1376363" y="1052513"/>
            <a:ext cx="946150" cy="28892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chemeClr val="bg1">
                    <a:lumMod val="85000"/>
                  </a:schemeClr>
                </a:solidFill>
                <a:latin typeface="+mj-ea"/>
                <a:ea typeface="+mj-ea"/>
              </a:rPr>
              <a:t>主题二</a:t>
            </a:r>
          </a:p>
        </p:txBody>
      </p:sp>
      <p:sp>
        <p:nvSpPr>
          <p:cNvPr id="6171" name="Text Box 21"/>
          <p:cNvSpPr txBox="1">
            <a:spLocks noChangeArrowheads="1"/>
          </p:cNvSpPr>
          <p:nvPr/>
        </p:nvSpPr>
        <p:spPr bwMode="auto">
          <a:xfrm>
            <a:off x="827088" y="1431925"/>
            <a:ext cx="8066087" cy="5426075"/>
          </a:xfrm>
          <a:prstGeom prst="rect">
            <a:avLst/>
          </a:prstGeom>
          <a:noFill/>
          <a:ln w="9525">
            <a:noFill/>
            <a:miter lim="800000"/>
            <a:headEnd/>
            <a:tailEnd/>
          </a:ln>
        </p:spPr>
        <p:txBody>
          <a:bodyPr>
            <a:spAutoFit/>
          </a:bodyPr>
          <a:lstStyle/>
          <a:p>
            <a:r>
              <a:rPr lang="en-US" altLang="zh-CN" sz="2000" b="1">
                <a:solidFill>
                  <a:srgbClr val="000000"/>
                </a:solidFill>
                <a:latin typeface="宋体" charset="-122"/>
              </a:rPr>
              <a:t>(1)</a:t>
            </a:r>
            <a:r>
              <a:rPr lang="zh-CN" altLang="en-US" sz="2000" b="1">
                <a:solidFill>
                  <a:srgbClr val="000000"/>
                </a:solidFill>
                <a:latin typeface="宋体" charset="-122"/>
              </a:rPr>
              <a:t>经济。</a:t>
            </a:r>
          </a:p>
          <a:p>
            <a:r>
              <a:rPr lang="zh-CN" altLang="en-US" sz="2000" b="1">
                <a:solidFill>
                  <a:srgbClr val="000000"/>
                </a:solidFill>
                <a:latin typeface="宋体" charset="-122"/>
              </a:rPr>
              <a:t>   ①生产力</a:t>
            </a:r>
            <a:r>
              <a:rPr lang="en-US" altLang="zh-CN" sz="2000" b="1">
                <a:solidFill>
                  <a:srgbClr val="000000"/>
                </a:solidFill>
                <a:latin typeface="宋体" charset="-122"/>
              </a:rPr>
              <a:t>:</a:t>
            </a:r>
            <a:r>
              <a:rPr lang="zh-CN" altLang="en-US" sz="2000" b="1">
                <a:solidFill>
                  <a:srgbClr val="000000"/>
                </a:solidFill>
                <a:latin typeface="宋体" charset="-122"/>
              </a:rPr>
              <a:t>人类社会进入“蒸汽时代”、工业文明时代</a:t>
            </a:r>
            <a:r>
              <a:rPr lang="en-US" altLang="zh-CN" sz="2000" b="1">
                <a:solidFill>
                  <a:srgbClr val="000000"/>
                </a:solidFill>
                <a:latin typeface="宋体" charset="-122"/>
              </a:rPr>
              <a:t>,</a:t>
            </a:r>
            <a:r>
              <a:rPr lang="zh-CN" altLang="en-US" sz="2000" b="1">
                <a:solidFill>
                  <a:srgbClr val="000000"/>
                </a:solidFill>
                <a:latin typeface="宋体" charset="-122"/>
              </a:rPr>
              <a:t>提高了社会生产力水平。</a:t>
            </a:r>
          </a:p>
          <a:p>
            <a:r>
              <a:rPr lang="en-US" altLang="zh-CN" sz="2000" b="1">
                <a:solidFill>
                  <a:srgbClr val="000000"/>
                </a:solidFill>
                <a:latin typeface="宋体" charset="-122"/>
              </a:rPr>
              <a:t>   ②</a:t>
            </a:r>
            <a:r>
              <a:rPr lang="zh-CN" altLang="en-US" sz="2000" b="1">
                <a:solidFill>
                  <a:srgbClr val="000000"/>
                </a:solidFill>
                <a:latin typeface="宋体" charset="-122"/>
              </a:rPr>
              <a:t>生产组织</a:t>
            </a:r>
            <a:r>
              <a:rPr lang="en-US" altLang="zh-CN" sz="2000" b="1">
                <a:solidFill>
                  <a:srgbClr val="000000"/>
                </a:solidFill>
                <a:latin typeface="宋体" charset="-122"/>
              </a:rPr>
              <a:t>:</a:t>
            </a:r>
            <a:r>
              <a:rPr lang="zh-CN" altLang="en-US" sz="2000" b="1">
                <a:solidFill>
                  <a:srgbClr val="000000"/>
                </a:solidFill>
                <a:latin typeface="宋体" charset="-122"/>
              </a:rPr>
              <a:t>工厂成为工业生产的主要组织形式。</a:t>
            </a:r>
          </a:p>
          <a:p>
            <a:r>
              <a:rPr lang="zh-CN" altLang="en-US" sz="2000" b="1">
                <a:solidFill>
                  <a:srgbClr val="000000"/>
                </a:solidFill>
                <a:latin typeface="宋体" charset="-122"/>
              </a:rPr>
              <a:t>   ③经济结构</a:t>
            </a:r>
            <a:r>
              <a:rPr lang="en-US" altLang="zh-CN" sz="2000" b="1">
                <a:solidFill>
                  <a:srgbClr val="000000"/>
                </a:solidFill>
                <a:latin typeface="宋体" charset="-122"/>
              </a:rPr>
              <a:t>:</a:t>
            </a:r>
            <a:r>
              <a:rPr lang="zh-CN" altLang="en-US" sz="2000" b="1">
                <a:solidFill>
                  <a:srgbClr val="000000"/>
                </a:solidFill>
                <a:latin typeface="宋体" charset="-122"/>
              </a:rPr>
              <a:t>农业比重减少</a:t>
            </a:r>
            <a:r>
              <a:rPr lang="en-US" altLang="zh-CN" sz="2000" b="1">
                <a:solidFill>
                  <a:srgbClr val="000000"/>
                </a:solidFill>
                <a:latin typeface="宋体" charset="-122"/>
              </a:rPr>
              <a:t>,</a:t>
            </a:r>
            <a:r>
              <a:rPr lang="zh-CN" altLang="en-US" sz="2000" b="1">
                <a:solidFill>
                  <a:srgbClr val="000000"/>
                </a:solidFill>
                <a:latin typeface="宋体" charset="-122"/>
              </a:rPr>
              <a:t>工业日益发挥重要作用，第三产业发展。</a:t>
            </a:r>
          </a:p>
          <a:p>
            <a:r>
              <a:rPr lang="en-US" altLang="zh-CN" sz="2000" b="1">
                <a:solidFill>
                  <a:srgbClr val="000000"/>
                </a:solidFill>
                <a:latin typeface="宋体" charset="-122"/>
              </a:rPr>
              <a:t>(2)</a:t>
            </a:r>
            <a:r>
              <a:rPr lang="zh-CN" altLang="en-US" sz="2000" b="1">
                <a:solidFill>
                  <a:srgbClr val="000000"/>
                </a:solidFill>
                <a:latin typeface="宋体" charset="-122"/>
              </a:rPr>
              <a:t>社会。</a:t>
            </a:r>
          </a:p>
          <a:p>
            <a:r>
              <a:rPr lang="zh-CN" altLang="en-US" sz="2000" b="1">
                <a:solidFill>
                  <a:srgbClr val="000000"/>
                </a:solidFill>
                <a:latin typeface="宋体" charset="-122"/>
              </a:rPr>
              <a:t>  ①城乡结构</a:t>
            </a:r>
            <a:r>
              <a:rPr lang="en-US" altLang="zh-CN" sz="2000" b="1">
                <a:solidFill>
                  <a:srgbClr val="000000"/>
                </a:solidFill>
                <a:latin typeface="宋体" charset="-122"/>
              </a:rPr>
              <a:t>:</a:t>
            </a:r>
            <a:r>
              <a:rPr lang="zh-CN" altLang="en-US" sz="2000" b="1">
                <a:solidFill>
                  <a:srgbClr val="000000"/>
                </a:solidFill>
                <a:latin typeface="宋体" charset="-122"/>
              </a:rPr>
              <a:t>工业城市形成</a:t>
            </a:r>
            <a:r>
              <a:rPr lang="en-US" altLang="zh-CN" sz="2000" b="1">
                <a:solidFill>
                  <a:srgbClr val="000000"/>
                </a:solidFill>
                <a:latin typeface="宋体" charset="-122"/>
              </a:rPr>
              <a:t>,</a:t>
            </a:r>
            <a:r>
              <a:rPr lang="zh-CN" altLang="en-US" sz="2000" b="1">
                <a:solidFill>
                  <a:srgbClr val="000000"/>
                </a:solidFill>
                <a:latin typeface="宋体" charset="-122"/>
              </a:rPr>
              <a:t>城市化进程明显加快。</a:t>
            </a:r>
          </a:p>
          <a:p>
            <a:r>
              <a:rPr lang="zh-CN" altLang="en-US" sz="2000" b="1">
                <a:solidFill>
                  <a:srgbClr val="000000"/>
                </a:solidFill>
                <a:latin typeface="宋体" charset="-122"/>
              </a:rPr>
              <a:t>  ②阶级关系</a:t>
            </a:r>
            <a:r>
              <a:rPr lang="en-US" altLang="zh-CN" sz="2000" b="1">
                <a:solidFill>
                  <a:srgbClr val="000000"/>
                </a:solidFill>
                <a:latin typeface="宋体" charset="-122"/>
              </a:rPr>
              <a:t>:</a:t>
            </a:r>
            <a:r>
              <a:rPr lang="zh-CN" altLang="en-US" sz="2000" b="1">
                <a:solidFill>
                  <a:srgbClr val="000000"/>
                </a:solidFill>
                <a:latin typeface="宋体" charset="-122"/>
              </a:rPr>
              <a:t>形成工业资产阶级和工业无产阶级两大对立阶级。</a:t>
            </a:r>
            <a:endParaRPr lang="zh-CN" altLang="en-US" sz="2000" b="1">
              <a:latin typeface="宋体" charset="-122"/>
            </a:endParaRPr>
          </a:p>
          <a:p>
            <a:r>
              <a:rPr lang="en-US" altLang="zh-CN" sz="2000" b="1">
                <a:solidFill>
                  <a:srgbClr val="000000"/>
                </a:solidFill>
                <a:latin typeface="宋体" charset="-122"/>
              </a:rPr>
              <a:t>  ③</a:t>
            </a:r>
            <a:r>
              <a:rPr lang="zh-CN" altLang="en-US" sz="2000" b="1">
                <a:solidFill>
                  <a:srgbClr val="000000"/>
                </a:solidFill>
                <a:latin typeface="宋体" charset="-122"/>
              </a:rPr>
              <a:t>社会变革</a:t>
            </a:r>
            <a:r>
              <a:rPr lang="en-US" altLang="zh-CN" sz="2000" b="1">
                <a:solidFill>
                  <a:srgbClr val="000000"/>
                </a:solidFill>
                <a:latin typeface="宋体" charset="-122"/>
              </a:rPr>
              <a:t>:</a:t>
            </a:r>
            <a:r>
              <a:rPr lang="zh-CN" altLang="en-US" sz="2000" b="1">
                <a:solidFill>
                  <a:srgbClr val="000000"/>
                </a:solidFill>
                <a:latin typeface="宋体" charset="-122"/>
              </a:rPr>
              <a:t>欧美资本主义国家纷纷进行社会变革</a:t>
            </a:r>
            <a:r>
              <a:rPr lang="en-US" altLang="zh-CN" sz="2000" b="1">
                <a:solidFill>
                  <a:srgbClr val="000000"/>
                </a:solidFill>
                <a:latin typeface="宋体" charset="-122"/>
              </a:rPr>
              <a:t>,</a:t>
            </a:r>
            <a:r>
              <a:rPr lang="zh-CN" altLang="en-US" sz="2000" b="1">
                <a:solidFill>
                  <a:srgbClr val="000000"/>
                </a:solidFill>
                <a:latin typeface="宋体" charset="-122"/>
              </a:rPr>
              <a:t>进一步巩固了  资产阶级的统治。工人运动蓬勃兴起。</a:t>
            </a:r>
          </a:p>
          <a:p>
            <a:r>
              <a:rPr lang="en-US" altLang="zh-CN" sz="2000" b="1">
                <a:solidFill>
                  <a:srgbClr val="000000"/>
                </a:solidFill>
                <a:latin typeface="宋体" charset="-122"/>
              </a:rPr>
              <a:t>(3)</a:t>
            </a:r>
            <a:r>
              <a:rPr lang="zh-CN" altLang="en-US" sz="2000" b="1">
                <a:solidFill>
                  <a:srgbClr val="000000"/>
                </a:solidFill>
                <a:latin typeface="宋体" charset="-122"/>
              </a:rPr>
              <a:t>思想文化</a:t>
            </a:r>
            <a:r>
              <a:rPr lang="en-US" altLang="zh-CN" sz="2000" b="1">
                <a:solidFill>
                  <a:srgbClr val="000000"/>
                </a:solidFill>
                <a:latin typeface="宋体" charset="-122"/>
              </a:rPr>
              <a:t>:</a:t>
            </a:r>
            <a:r>
              <a:rPr lang="zh-CN" altLang="en-US" sz="2000" b="1">
                <a:solidFill>
                  <a:srgbClr val="000000"/>
                </a:solidFill>
                <a:latin typeface="宋体" charset="-122"/>
              </a:rPr>
              <a:t>自由主义经济理论、社会主义、民族主义思潮兴起。</a:t>
            </a:r>
            <a:r>
              <a:rPr lang="zh-CN" altLang="en-US" sz="2000" b="1">
                <a:latin typeface="宋体" charset="-122"/>
              </a:rPr>
              <a:t>科学教育事业长足发展</a:t>
            </a:r>
            <a:endParaRPr lang="zh-CN" altLang="en-US" sz="2000" b="1">
              <a:solidFill>
                <a:srgbClr val="000000"/>
              </a:solidFill>
              <a:latin typeface="宋体" charset="-122"/>
            </a:endParaRPr>
          </a:p>
          <a:p>
            <a:r>
              <a:rPr lang="en-US" altLang="zh-CN" sz="2000" b="1">
                <a:solidFill>
                  <a:srgbClr val="000000"/>
                </a:solidFill>
                <a:latin typeface="宋体" charset="-122"/>
              </a:rPr>
              <a:t>(4)</a:t>
            </a:r>
            <a:r>
              <a:rPr lang="zh-CN" altLang="en-US" sz="2000" b="1">
                <a:solidFill>
                  <a:srgbClr val="000000"/>
                </a:solidFill>
                <a:latin typeface="宋体" charset="-122"/>
              </a:rPr>
              <a:t>世界市场</a:t>
            </a:r>
            <a:r>
              <a:rPr lang="en-US" altLang="zh-CN" sz="2000" b="1">
                <a:solidFill>
                  <a:srgbClr val="000000"/>
                </a:solidFill>
                <a:latin typeface="宋体" charset="-122"/>
              </a:rPr>
              <a:t>:19</a:t>
            </a:r>
            <a:r>
              <a:rPr lang="zh-CN" altLang="en-US" sz="2000" b="1">
                <a:solidFill>
                  <a:srgbClr val="000000"/>
                </a:solidFill>
                <a:latin typeface="宋体" charset="-122"/>
              </a:rPr>
              <a:t>世纪中后期</a:t>
            </a:r>
            <a:r>
              <a:rPr lang="en-US" altLang="zh-CN" sz="2000" b="1">
                <a:solidFill>
                  <a:srgbClr val="000000"/>
                </a:solidFill>
                <a:latin typeface="宋体" charset="-122"/>
              </a:rPr>
              <a:t>,</a:t>
            </a:r>
            <a:r>
              <a:rPr lang="zh-CN" altLang="en-US" sz="2000" b="1">
                <a:solidFill>
                  <a:srgbClr val="000000"/>
                </a:solidFill>
                <a:latin typeface="宋体" charset="-122"/>
              </a:rPr>
              <a:t>以欧美资本主义国家为主导的世界市场初   </a:t>
            </a:r>
          </a:p>
          <a:p>
            <a:r>
              <a:rPr lang="zh-CN" altLang="en-US" sz="2000" b="1">
                <a:solidFill>
                  <a:srgbClr val="000000"/>
                </a:solidFill>
                <a:latin typeface="宋体" charset="-122"/>
              </a:rPr>
              <a:t>步形成。英国成为“世界工厂“和世界贸易中心，东西方差距拉大，亚非拉沦为资本主义经济附庸。</a:t>
            </a:r>
          </a:p>
          <a:p>
            <a:r>
              <a:rPr lang="en-US" altLang="zh-CN" sz="2000" b="1">
                <a:solidFill>
                  <a:srgbClr val="000000"/>
                </a:solidFill>
                <a:latin typeface="宋体" charset="-122"/>
              </a:rPr>
              <a:t>(5)</a:t>
            </a:r>
            <a:r>
              <a:rPr lang="zh-CN" altLang="en-US" sz="2000" b="1">
                <a:solidFill>
                  <a:srgbClr val="000000"/>
                </a:solidFill>
                <a:latin typeface="宋体" charset="-122"/>
              </a:rPr>
              <a:t>环境</a:t>
            </a:r>
            <a:r>
              <a:rPr lang="en-US" altLang="zh-CN" sz="2000" b="1">
                <a:solidFill>
                  <a:srgbClr val="000000"/>
                </a:solidFill>
                <a:latin typeface="宋体" charset="-122"/>
              </a:rPr>
              <a:t>:</a:t>
            </a:r>
            <a:r>
              <a:rPr lang="zh-CN" altLang="en-US" sz="2000" b="1">
                <a:solidFill>
                  <a:srgbClr val="000000"/>
                </a:solidFill>
                <a:latin typeface="宋体" charset="-122"/>
              </a:rPr>
              <a:t>环境污染</a:t>
            </a:r>
            <a:r>
              <a:rPr lang="en-US" altLang="zh-CN" sz="2000" b="1">
                <a:solidFill>
                  <a:srgbClr val="000000"/>
                </a:solidFill>
                <a:latin typeface="宋体" charset="-122"/>
              </a:rPr>
              <a:t>,</a:t>
            </a:r>
            <a:r>
              <a:rPr lang="zh-CN" altLang="en-US" sz="2000" b="1">
                <a:solidFill>
                  <a:srgbClr val="000000"/>
                </a:solidFill>
                <a:latin typeface="宋体" charset="-122"/>
              </a:rPr>
              <a:t>人类生存有了新的威胁。</a:t>
            </a:r>
            <a:endParaRPr lang="zh-CN" altLang="en-US" sz="2000" b="1">
              <a:latin typeface="宋体" charset="-122"/>
            </a:endParaRPr>
          </a:p>
          <a:p>
            <a:pPr>
              <a:spcBef>
                <a:spcPct val="50000"/>
              </a:spcBef>
            </a:pPr>
            <a:endParaRPr lang="zh-CN" altLang="en-US" sz="2000" b="1">
              <a:latin typeface="宋体" charset="-122"/>
            </a:endParaRPr>
          </a:p>
        </p:txBody>
      </p:sp>
      <p:graphicFrame>
        <p:nvGraphicFramePr>
          <p:cNvPr id="6166" name="Object 22"/>
          <p:cNvGraphicFramePr>
            <a:graphicFrameLocks noChangeAspect="1"/>
          </p:cNvGraphicFramePr>
          <p:nvPr/>
        </p:nvGraphicFramePr>
        <p:xfrm>
          <a:off x="755650" y="1125538"/>
          <a:ext cx="2066925" cy="762000"/>
        </p:xfrm>
        <a:graphic>
          <a:graphicData uri="http://schemas.openxmlformats.org/presentationml/2006/ole">
            <p:oleObj spid="_x0000_s6166" name="文档" r:id="rId5" imgW="2079499" imgH="764620" progId="Word.Document.8">
              <p:embed/>
            </p:oleObj>
          </a:graphicData>
        </a:graphic>
      </p:graphicFrame>
      <p:graphicFrame>
        <p:nvGraphicFramePr>
          <p:cNvPr id="6167" name="Object 23"/>
          <p:cNvGraphicFramePr>
            <a:graphicFrameLocks noChangeAspect="1"/>
          </p:cNvGraphicFramePr>
          <p:nvPr/>
        </p:nvGraphicFramePr>
        <p:xfrm>
          <a:off x="323850" y="1125538"/>
          <a:ext cx="7854950" cy="592137"/>
        </p:xfrm>
        <a:graphic>
          <a:graphicData uri="http://schemas.openxmlformats.org/presentationml/2006/ole">
            <p:oleObj spid="_x0000_s6167" name="文档" r:id="rId6" imgW="7855714" imgH="593264" progId="Word.Document.8">
              <p:embed/>
            </p:oleObj>
          </a:graphicData>
        </a:graphic>
      </p:graphicFrame>
    </p:spTree>
  </p:cSld>
  <p:clrMapOvr>
    <a:masterClrMapping/>
  </p:clrMapOvr>
  <p:transition spd="slow">
    <p:circl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r>
              <a:rPr lang="en-US" altLang="zh-CN" smtClean="0"/>
              <a:t>-14-</a:t>
            </a:r>
            <a:endParaRPr lang="zh-CN" altLang="en-US" smtClean="0"/>
          </a:p>
        </p:txBody>
      </p:sp>
      <p:sp>
        <p:nvSpPr>
          <p:cNvPr id="6" name="圆角矩形 5">
            <a:hlinkClick r:id="rId2" action="ppaction://hlinksldjump"/>
          </p:cNvPr>
          <p:cNvSpPr/>
          <p:nvPr/>
        </p:nvSpPr>
        <p:spPr>
          <a:xfrm>
            <a:off x="400050" y="1052513"/>
            <a:ext cx="946150" cy="288925"/>
          </a:xfrm>
          <a:prstGeom prst="roundRect">
            <a:avLst/>
          </a:prstGeom>
          <a:solidFill>
            <a:srgbClr val="FFE3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E75E22"/>
                </a:solidFill>
                <a:latin typeface="+mj-ea"/>
                <a:ea typeface="+mj-ea"/>
              </a:rPr>
              <a:t>主题一</a:t>
            </a:r>
          </a:p>
        </p:txBody>
      </p:sp>
      <p:sp>
        <p:nvSpPr>
          <p:cNvPr id="7" name="圆角矩形 6">
            <a:hlinkClick r:id="rId3" action="ppaction://hlinksldjump"/>
          </p:cNvPr>
          <p:cNvSpPr/>
          <p:nvPr/>
        </p:nvSpPr>
        <p:spPr>
          <a:xfrm>
            <a:off x="1376363" y="1052513"/>
            <a:ext cx="946150" cy="28892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chemeClr val="bg1">
                    <a:lumMod val="85000"/>
                  </a:schemeClr>
                </a:solidFill>
                <a:latin typeface="+mj-ea"/>
                <a:ea typeface="+mj-ea"/>
              </a:rPr>
              <a:t>主题二</a:t>
            </a:r>
          </a:p>
        </p:txBody>
      </p:sp>
      <p:sp>
        <p:nvSpPr>
          <p:cNvPr id="3" name="矩形 2"/>
          <p:cNvSpPr>
            <a:spLocks noChangeAspect="1"/>
          </p:cNvSpPr>
          <p:nvPr/>
        </p:nvSpPr>
        <p:spPr>
          <a:xfrm>
            <a:off x="508000" y="1352550"/>
            <a:ext cx="8128000" cy="3303588"/>
          </a:xfrm>
          <a:prstGeom prst="rect">
            <a:avLst/>
          </a:prstGeom>
        </p:spPr>
        <p:txBody>
          <a:bodyPr>
            <a:spAutoFit/>
          </a:bodyPr>
          <a:lstStyle/>
          <a:p>
            <a:pPr indent="267970" fontAlgn="auto">
              <a:lnSpc>
                <a:spcPct val="120000"/>
              </a:lnSpc>
              <a:spcBef>
                <a:spcPts val="0"/>
              </a:spcBef>
              <a:spcAft>
                <a:spcPts val="0"/>
              </a:spcAft>
              <a:tabLst>
                <a:tab pos="1029335" algn="l"/>
                <a:tab pos="1850390" algn="l"/>
                <a:tab pos="2538095" algn="l"/>
                <a:tab pos="3221990" algn="l"/>
              </a:tabLst>
              <a:defRPr/>
            </a:pPr>
            <a:r>
              <a:rPr lang="zh-CN" altLang="zh-CN" sz="2200" b="1" dirty="0">
                <a:solidFill>
                  <a:srgbClr val="000000"/>
                </a:solidFill>
                <a:latin typeface="Times New Roman" panose="02020603050405020304" pitchFamily="18" charset="0"/>
                <a:ea typeface="黑体" panose="02010609060101010101" pitchFamily="49" charset="-122"/>
                <a:cs typeface="Times New Roman" panose="02020603050405020304" pitchFamily="18" charset="0"/>
              </a:rPr>
              <a:t>对应训练</a:t>
            </a:r>
            <a:endParaRPr lang="zh-CN" altLang="zh-CN" sz="2200" dirty="0">
              <a:solidFill>
                <a:srgbClr val="000000"/>
              </a:solidFill>
              <a:latin typeface="NEU-BZ-S92"/>
              <a:ea typeface="方正书宋_GBK" panose="03000509000000000000" pitchFamily="65" charset="-122"/>
              <a:cs typeface="Times New Roman" panose="02020603050405020304" pitchFamily="18" charset="0"/>
            </a:endParaRPr>
          </a:p>
          <a:p>
            <a:pPr indent="267970" fontAlgn="auto">
              <a:lnSpc>
                <a:spcPct val="120000"/>
              </a:lnSpc>
              <a:spcBef>
                <a:spcPts val="0"/>
              </a:spcBef>
              <a:spcAft>
                <a:spcPts val="0"/>
              </a:spcAft>
              <a:tabLst>
                <a:tab pos="1029335" algn="l"/>
                <a:tab pos="1850390" algn="l"/>
                <a:tab pos="2538095" algn="l"/>
                <a:tab pos="3221990" algn="l"/>
              </a:tabLst>
              <a:defRPr/>
            </a:pPr>
            <a:r>
              <a:rPr lang="en-US" altLang="zh-CN" sz="2200" b="1" dirty="0">
                <a:solidFill>
                  <a:srgbClr val="000000"/>
                </a:solidFill>
                <a:latin typeface="Times New Roman" panose="02020603050405020304" pitchFamily="18" charset="0"/>
                <a:ea typeface="+mn-ea"/>
                <a:cs typeface="Times New Roman" panose="02020603050405020304" pitchFamily="18" charset="0"/>
              </a:rPr>
              <a:t>1</a:t>
            </a:r>
            <a:r>
              <a:rPr lang="en-US" altLang="zh-CN" sz="2200" dirty="0">
                <a:solidFill>
                  <a:srgbClr val="000000"/>
                </a:solidFill>
                <a:latin typeface="Times New Roman" panose="02020603050405020304" pitchFamily="18" charset="0"/>
                <a:ea typeface="+mn-ea"/>
                <a:cs typeface="Times New Roman" panose="02020603050405020304" pitchFamily="18" charset="0"/>
              </a:rPr>
              <a:t>.(2017</a:t>
            </a:r>
            <a:r>
              <a:rPr lang="zh-CN" altLang="zh-CN" sz="2200" dirty="0">
                <a:solidFill>
                  <a:srgbClr val="000000"/>
                </a:solidFill>
                <a:latin typeface="Times New Roman" panose="02020603050405020304" pitchFamily="18" charset="0"/>
                <a:ea typeface="楷体" panose="02010609060101010101" pitchFamily="49" charset="-122"/>
                <a:cs typeface="Times New Roman" panose="02020603050405020304" pitchFamily="18" charset="0"/>
              </a:rPr>
              <a:t>四川南充二模</a:t>
            </a:r>
            <a:r>
              <a:rPr lang="en-US" altLang="zh-CN" sz="2200" dirty="0">
                <a:solidFill>
                  <a:srgbClr val="000000"/>
                </a:solidFill>
                <a:latin typeface="Times New Roman" panose="02020603050405020304" pitchFamily="18" charset="0"/>
                <a:ea typeface="+mn-ea"/>
                <a:cs typeface="Times New Roman" panose="02020603050405020304" pitchFamily="18" charset="0"/>
              </a:rPr>
              <a:t>,33)</a:t>
            </a:r>
            <a:r>
              <a:rPr lang="zh-CN" altLang="zh-CN" sz="2200" dirty="0">
                <a:solidFill>
                  <a:srgbClr val="000000"/>
                </a:solidFill>
                <a:latin typeface="Times New Roman" panose="02020603050405020304" pitchFamily="18" charset="0"/>
                <a:ea typeface="+mn-ea"/>
                <a:cs typeface="Times New Roman" panose="02020603050405020304" pitchFamily="18" charset="0"/>
              </a:rPr>
              <a:t>随着工业革命的发展</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主要的工作场所从家庭转移到了工厂和车间</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女工作为工薪一族成为金钱经济的一部分。工业革命后妇女</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　　</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endParaRPr lang="zh-CN" altLang="zh-CN" sz="2200" dirty="0">
              <a:solidFill>
                <a:srgbClr val="000000"/>
              </a:solidFill>
              <a:latin typeface="NEU-BZ-S92"/>
              <a:ea typeface="方正书宋_GBK" panose="03000509000000000000" pitchFamily="65" charset="-122"/>
              <a:cs typeface="Times New Roman" panose="02020603050405020304" pitchFamily="18" charset="0"/>
            </a:endParaRPr>
          </a:p>
          <a:p>
            <a:pPr indent="266700" fontAlgn="auto">
              <a:lnSpc>
                <a:spcPct val="120000"/>
              </a:lnSpc>
              <a:spcBef>
                <a:spcPts val="0"/>
              </a:spcBef>
              <a:spcAft>
                <a:spcPts val="0"/>
              </a:spcAft>
              <a:tabLst>
                <a:tab pos="1029335" algn="l"/>
                <a:tab pos="1850390" algn="l"/>
                <a:tab pos="2538095" algn="l"/>
                <a:tab pos="3221990" algn="l"/>
              </a:tabLst>
              <a:defRPr/>
            </a:pPr>
            <a:r>
              <a:rPr lang="en-US" altLang="zh-CN" sz="2200" dirty="0">
                <a:solidFill>
                  <a:srgbClr val="000000"/>
                </a:solidFill>
                <a:latin typeface="Times New Roman" panose="02020603050405020304" pitchFamily="18" charset="0"/>
                <a:ea typeface="+mn-ea"/>
                <a:cs typeface="Times New Roman" panose="02020603050405020304" pitchFamily="18" charset="0"/>
              </a:rPr>
              <a:t>A.</a:t>
            </a:r>
            <a:r>
              <a:rPr lang="zh-CN" altLang="zh-CN" sz="2200" dirty="0">
                <a:solidFill>
                  <a:srgbClr val="000000"/>
                </a:solidFill>
                <a:latin typeface="Times New Roman" panose="02020603050405020304" pitchFamily="18" charset="0"/>
                <a:ea typeface="+mn-ea"/>
                <a:cs typeface="Times New Roman" panose="02020603050405020304" pitchFamily="18" charset="0"/>
              </a:rPr>
              <a:t>社会角色发生改变</a:t>
            </a:r>
            <a:endParaRPr lang="zh-CN" altLang="zh-CN" sz="2200" dirty="0">
              <a:solidFill>
                <a:srgbClr val="000000"/>
              </a:solidFill>
              <a:latin typeface="NEU-BZ-S92"/>
              <a:ea typeface="方正书宋_GBK" panose="03000509000000000000" pitchFamily="65" charset="-122"/>
              <a:cs typeface="Times New Roman" panose="02020603050405020304" pitchFamily="18" charset="0"/>
            </a:endParaRPr>
          </a:p>
          <a:p>
            <a:pPr indent="266700" fontAlgn="auto">
              <a:lnSpc>
                <a:spcPct val="120000"/>
              </a:lnSpc>
              <a:spcBef>
                <a:spcPts val="0"/>
              </a:spcBef>
              <a:spcAft>
                <a:spcPts val="0"/>
              </a:spcAft>
              <a:tabLst>
                <a:tab pos="1029335" algn="l"/>
                <a:tab pos="1850390" algn="l"/>
                <a:tab pos="2538095" algn="l"/>
                <a:tab pos="3221990" algn="l"/>
              </a:tabLst>
              <a:defRPr/>
            </a:pPr>
            <a:r>
              <a:rPr lang="en-US" altLang="zh-CN" sz="2200" dirty="0">
                <a:solidFill>
                  <a:srgbClr val="000000"/>
                </a:solidFill>
                <a:latin typeface="Times New Roman" panose="02020603050405020304" pitchFamily="18" charset="0"/>
                <a:ea typeface="+mn-ea"/>
                <a:cs typeface="Times New Roman" panose="02020603050405020304" pitchFamily="18" charset="0"/>
              </a:rPr>
              <a:t>B.</a:t>
            </a:r>
            <a:r>
              <a:rPr lang="zh-CN" altLang="zh-CN" sz="2200" dirty="0">
                <a:solidFill>
                  <a:srgbClr val="000000"/>
                </a:solidFill>
                <a:latin typeface="Times New Roman" panose="02020603050405020304" pitchFamily="18" charset="0"/>
                <a:ea typeface="+mn-ea"/>
                <a:cs typeface="Times New Roman" panose="02020603050405020304" pitchFamily="18" charset="0"/>
              </a:rPr>
              <a:t>成为家庭经济的主要支柱</a:t>
            </a:r>
            <a:endParaRPr lang="zh-CN" altLang="zh-CN" sz="2200" dirty="0">
              <a:solidFill>
                <a:srgbClr val="000000"/>
              </a:solidFill>
              <a:latin typeface="NEU-BZ-S92"/>
              <a:ea typeface="方正书宋_GBK" panose="03000509000000000000" pitchFamily="65" charset="-122"/>
              <a:cs typeface="Times New Roman" panose="02020603050405020304" pitchFamily="18" charset="0"/>
            </a:endParaRPr>
          </a:p>
          <a:p>
            <a:pPr indent="266700" fontAlgn="auto">
              <a:lnSpc>
                <a:spcPct val="120000"/>
              </a:lnSpc>
              <a:spcBef>
                <a:spcPts val="0"/>
              </a:spcBef>
              <a:spcAft>
                <a:spcPts val="0"/>
              </a:spcAft>
              <a:tabLst>
                <a:tab pos="1029335" algn="l"/>
                <a:tab pos="1850390" algn="l"/>
                <a:tab pos="2538095" algn="l"/>
                <a:tab pos="3221990" algn="l"/>
              </a:tabLst>
              <a:defRPr/>
            </a:pPr>
            <a:r>
              <a:rPr lang="en-US" altLang="zh-CN" sz="2200" dirty="0">
                <a:solidFill>
                  <a:srgbClr val="000000"/>
                </a:solidFill>
                <a:latin typeface="Times New Roman" panose="02020603050405020304" pitchFamily="18" charset="0"/>
                <a:ea typeface="+mn-ea"/>
                <a:cs typeface="Times New Roman" panose="02020603050405020304" pitchFamily="18" charset="0"/>
              </a:rPr>
              <a:t>C.</a:t>
            </a:r>
            <a:r>
              <a:rPr lang="zh-CN" altLang="zh-CN" sz="2200" dirty="0">
                <a:solidFill>
                  <a:srgbClr val="000000"/>
                </a:solidFill>
                <a:latin typeface="Times New Roman" panose="02020603050405020304" pitchFamily="18" charset="0"/>
                <a:ea typeface="+mn-ea"/>
                <a:cs typeface="Times New Roman" panose="02020603050405020304" pitchFamily="18" charset="0"/>
              </a:rPr>
              <a:t>政治地位仍未提高</a:t>
            </a:r>
            <a:endParaRPr lang="zh-CN" altLang="zh-CN" sz="2200" dirty="0">
              <a:solidFill>
                <a:srgbClr val="000000"/>
              </a:solidFill>
              <a:latin typeface="NEU-BZ-S92"/>
              <a:ea typeface="方正书宋_GBK" panose="03000509000000000000" pitchFamily="65" charset="-122"/>
              <a:cs typeface="Times New Roman" panose="02020603050405020304" pitchFamily="18" charset="0"/>
            </a:endParaRPr>
          </a:p>
          <a:p>
            <a:pPr indent="266700" fontAlgn="auto">
              <a:lnSpc>
                <a:spcPct val="120000"/>
              </a:lnSpc>
              <a:spcBef>
                <a:spcPts val="0"/>
              </a:spcBef>
              <a:spcAft>
                <a:spcPts val="0"/>
              </a:spcAft>
              <a:tabLst>
                <a:tab pos="1029335" algn="l"/>
                <a:tab pos="1850390" algn="l"/>
                <a:tab pos="2538095" algn="l"/>
                <a:tab pos="3221990" algn="l"/>
              </a:tabLst>
              <a:defRPr/>
            </a:pPr>
            <a:r>
              <a:rPr lang="en-US" altLang="zh-CN" sz="2200" dirty="0">
                <a:solidFill>
                  <a:srgbClr val="000000"/>
                </a:solidFill>
                <a:latin typeface="Times New Roman" panose="02020603050405020304" pitchFamily="18" charset="0"/>
                <a:ea typeface="+mn-ea"/>
                <a:cs typeface="Times New Roman" panose="02020603050405020304" pitchFamily="18" charset="0"/>
              </a:rPr>
              <a:t>D.</a:t>
            </a:r>
            <a:r>
              <a:rPr lang="zh-CN" altLang="zh-CN" sz="2200" dirty="0">
                <a:solidFill>
                  <a:srgbClr val="000000"/>
                </a:solidFill>
                <a:latin typeface="Times New Roman" panose="02020603050405020304" pitchFamily="18" charset="0"/>
                <a:ea typeface="+mn-ea"/>
                <a:cs typeface="Times New Roman" panose="02020603050405020304" pitchFamily="18" charset="0"/>
              </a:rPr>
              <a:t>是经济危机的最大受害者</a:t>
            </a:r>
            <a:endParaRPr lang="zh-CN" altLang="zh-CN" sz="2200" dirty="0">
              <a:solidFill>
                <a:srgbClr val="000000"/>
              </a:solidFill>
              <a:latin typeface="NEU-BZ-S92"/>
              <a:ea typeface="方正书宋_GBK" panose="03000509000000000000" pitchFamily="65" charset="-122"/>
              <a:cs typeface="Times New Roman" panose="02020603050405020304" pitchFamily="18" charset="0"/>
            </a:endParaRPr>
          </a:p>
        </p:txBody>
      </p:sp>
      <p:sp>
        <p:nvSpPr>
          <p:cNvPr id="8" name="五边形 7"/>
          <p:cNvSpPr/>
          <p:nvPr/>
        </p:nvSpPr>
        <p:spPr>
          <a:xfrm>
            <a:off x="7812088" y="6381750"/>
            <a:ext cx="1081087" cy="287338"/>
          </a:xfrm>
          <a:prstGeom prst="homePlate">
            <a:avLst/>
          </a:prstGeom>
          <a:solidFill>
            <a:srgbClr val="5FBA0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dirty="0">
                <a:latin typeface="+mj-ea"/>
                <a:ea typeface="+mj-ea"/>
              </a:rPr>
              <a:t>  答案</a:t>
            </a:r>
          </a:p>
        </p:txBody>
      </p:sp>
      <p:sp>
        <p:nvSpPr>
          <p:cNvPr id="9" name="五边形 8"/>
          <p:cNvSpPr/>
          <p:nvPr/>
        </p:nvSpPr>
        <p:spPr>
          <a:xfrm>
            <a:off x="6916738" y="6381750"/>
            <a:ext cx="1079500" cy="287338"/>
          </a:xfrm>
          <a:prstGeom prst="homePlate">
            <a:avLst/>
          </a:prstGeom>
          <a:solidFill>
            <a:srgbClr val="5FBA0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dirty="0">
                <a:latin typeface="+mj-ea"/>
                <a:ea typeface="+mj-ea"/>
              </a:rPr>
              <a:t>解析</a:t>
            </a:r>
          </a:p>
        </p:txBody>
      </p:sp>
      <p:sp>
        <p:nvSpPr>
          <p:cNvPr id="53272" name="Text Box 24"/>
          <p:cNvSpPr txBox="1">
            <a:spLocks noChangeArrowheads="1"/>
          </p:cNvSpPr>
          <p:nvPr/>
        </p:nvSpPr>
        <p:spPr bwMode="auto">
          <a:xfrm>
            <a:off x="5364163" y="2781300"/>
            <a:ext cx="863600" cy="701675"/>
          </a:xfrm>
          <a:prstGeom prst="rect">
            <a:avLst/>
          </a:prstGeom>
          <a:noFill/>
          <a:ln w="9525">
            <a:noFill/>
            <a:miter lim="800000"/>
            <a:headEnd/>
            <a:tailEnd/>
          </a:ln>
        </p:spPr>
        <p:txBody>
          <a:bodyPr>
            <a:spAutoFit/>
          </a:bodyPr>
          <a:lstStyle/>
          <a:p>
            <a:pPr>
              <a:spcBef>
                <a:spcPct val="50000"/>
              </a:spcBef>
            </a:pPr>
            <a:r>
              <a:rPr lang="en-US" altLang="zh-CN" sz="4000">
                <a:solidFill>
                  <a:srgbClr val="FF3300"/>
                </a:solidFill>
              </a:rPr>
              <a:t>A</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3272"/>
                                        </p:tgtEl>
                                        <p:attrNameLst>
                                          <p:attrName>style.visibility</p:attrName>
                                        </p:attrNameLst>
                                      </p:cBhvr>
                                      <p:to>
                                        <p:strVal val="visible"/>
                                      </p:to>
                                    </p:set>
                                    <p:animEffect transition="in" filter="blinds(horizontal)">
                                      <p:cBhvr>
                                        <p:cTn id="7" dur="500"/>
                                        <p:tgtEl>
                                          <p:spTgt spid="532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7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灯片编号占位符 1"/>
          <p:cNvSpPr txBox="1">
            <a:spLocks noGrp="1"/>
          </p:cNvSpPr>
          <p:nvPr/>
        </p:nvSpPr>
        <p:spPr bwMode="auto">
          <a:xfrm>
            <a:off x="8172450" y="508000"/>
            <a:ext cx="971550" cy="365125"/>
          </a:xfrm>
          <a:prstGeom prst="rect">
            <a:avLst/>
          </a:prstGeom>
          <a:noFill/>
          <a:ln w="9525">
            <a:noFill/>
            <a:miter lim="800000"/>
            <a:headEnd/>
            <a:tailEnd/>
          </a:ln>
        </p:spPr>
        <p:txBody>
          <a:bodyPr/>
          <a:lstStyle/>
          <a:p>
            <a:pPr algn="ctr"/>
            <a:r>
              <a:rPr lang="en-US" altLang="zh-CN">
                <a:solidFill>
                  <a:schemeClr val="bg1"/>
                </a:solidFill>
                <a:latin typeface="黑体" pitchFamily="49" charset="-122"/>
                <a:ea typeface="黑体" pitchFamily="49" charset="-122"/>
              </a:rPr>
              <a:t>-15-</a:t>
            </a:r>
            <a:endParaRPr lang="zh-CN" altLang="en-US">
              <a:solidFill>
                <a:schemeClr val="bg1"/>
              </a:solidFill>
              <a:latin typeface="黑体" pitchFamily="49" charset="-122"/>
              <a:ea typeface="黑体" pitchFamily="49" charset="-122"/>
            </a:endParaRPr>
          </a:p>
        </p:txBody>
      </p:sp>
      <p:sp>
        <p:nvSpPr>
          <p:cNvPr id="6" name="圆角矩形 5">
            <a:hlinkClick r:id="rId2" action="ppaction://hlinksldjump"/>
          </p:cNvPr>
          <p:cNvSpPr/>
          <p:nvPr/>
        </p:nvSpPr>
        <p:spPr>
          <a:xfrm>
            <a:off x="400050" y="1052513"/>
            <a:ext cx="946150" cy="288925"/>
          </a:xfrm>
          <a:prstGeom prst="roundRect">
            <a:avLst/>
          </a:prstGeom>
          <a:solidFill>
            <a:srgbClr val="FFE3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E75E22"/>
                </a:solidFill>
                <a:latin typeface="+mj-ea"/>
                <a:ea typeface="+mj-ea"/>
              </a:rPr>
              <a:t>主题一</a:t>
            </a:r>
          </a:p>
        </p:txBody>
      </p:sp>
      <p:sp>
        <p:nvSpPr>
          <p:cNvPr id="7" name="圆角矩形 6">
            <a:hlinkClick r:id="rId3" action="ppaction://hlinksldjump"/>
          </p:cNvPr>
          <p:cNvSpPr/>
          <p:nvPr/>
        </p:nvSpPr>
        <p:spPr>
          <a:xfrm>
            <a:off x="1376363" y="1052513"/>
            <a:ext cx="946150" cy="28892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chemeClr val="bg1">
                    <a:lumMod val="85000"/>
                  </a:schemeClr>
                </a:solidFill>
                <a:latin typeface="+mj-ea"/>
                <a:ea typeface="+mj-ea"/>
              </a:rPr>
              <a:t>主题二</a:t>
            </a:r>
          </a:p>
        </p:txBody>
      </p:sp>
      <p:sp>
        <p:nvSpPr>
          <p:cNvPr id="8" name="五边形 7"/>
          <p:cNvSpPr/>
          <p:nvPr/>
        </p:nvSpPr>
        <p:spPr>
          <a:xfrm>
            <a:off x="7812088" y="6381750"/>
            <a:ext cx="1081087" cy="287338"/>
          </a:xfrm>
          <a:prstGeom prst="homePlate">
            <a:avLst/>
          </a:prstGeom>
          <a:solidFill>
            <a:srgbClr val="5FBA0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dirty="0">
                <a:latin typeface="+mj-ea"/>
                <a:ea typeface="+mj-ea"/>
              </a:rPr>
              <a:t>  答案</a:t>
            </a:r>
          </a:p>
        </p:txBody>
      </p:sp>
      <p:sp>
        <p:nvSpPr>
          <p:cNvPr id="9" name="五边形 8"/>
          <p:cNvSpPr/>
          <p:nvPr/>
        </p:nvSpPr>
        <p:spPr>
          <a:xfrm>
            <a:off x="6916738" y="6381750"/>
            <a:ext cx="1079500" cy="287338"/>
          </a:xfrm>
          <a:prstGeom prst="homePlate">
            <a:avLst/>
          </a:prstGeom>
          <a:solidFill>
            <a:srgbClr val="5FBA0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dirty="0">
                <a:latin typeface="+mj-ea"/>
                <a:ea typeface="+mj-ea"/>
              </a:rPr>
              <a:t>解析</a:t>
            </a:r>
          </a:p>
        </p:txBody>
      </p:sp>
      <p:sp>
        <p:nvSpPr>
          <p:cNvPr id="34822" name="矩形 2"/>
          <p:cNvSpPr>
            <a:spLocks noChangeAspect="1"/>
          </p:cNvSpPr>
          <p:nvPr/>
        </p:nvSpPr>
        <p:spPr bwMode="auto">
          <a:xfrm>
            <a:off x="508000" y="990600"/>
            <a:ext cx="8128000" cy="3706813"/>
          </a:xfrm>
          <a:prstGeom prst="rect">
            <a:avLst/>
          </a:prstGeom>
          <a:noFill/>
          <a:ln w="9525">
            <a:noFill/>
            <a:miter lim="800000"/>
            <a:headEnd/>
            <a:tailEnd/>
          </a:ln>
        </p:spPr>
        <p:txBody>
          <a:bodyPr>
            <a:spAutoFit/>
          </a:bodyPr>
          <a:lstStyle/>
          <a:p>
            <a:pPr indent="266700">
              <a:lnSpc>
                <a:spcPct val="120000"/>
              </a:lnSpc>
              <a:tabLst>
                <a:tab pos="1028700" algn="l"/>
                <a:tab pos="1849438" algn="l"/>
                <a:tab pos="2536825" algn="l"/>
                <a:tab pos="3221038" algn="l"/>
              </a:tabLst>
            </a:pPr>
            <a:r>
              <a:rPr lang="zh-CN" altLang="zh-CN" sz="2200" b="1">
                <a:solidFill>
                  <a:srgbClr val="000000"/>
                </a:solidFill>
                <a:latin typeface="Times New Roman" pitchFamily="18" charset="0"/>
                <a:ea typeface="黑体" pitchFamily="49" charset="-122"/>
                <a:cs typeface="Times New Roman" pitchFamily="18" charset="0"/>
              </a:rPr>
              <a:t>对应训练</a:t>
            </a:r>
            <a:endParaRPr lang="zh-CN" altLang="zh-CN" sz="2200">
              <a:solidFill>
                <a:srgbClr val="000000"/>
              </a:solidFill>
              <a:latin typeface="NEU-BZ-S92"/>
              <a:ea typeface="方正书宋_GBK"/>
              <a:cs typeface="Times New Roman" pitchFamily="18" charset="0"/>
            </a:endParaRPr>
          </a:p>
          <a:p>
            <a:pPr indent="266700">
              <a:lnSpc>
                <a:spcPct val="120000"/>
              </a:lnSpc>
              <a:tabLst>
                <a:tab pos="1028700" algn="l"/>
                <a:tab pos="1849438" algn="l"/>
                <a:tab pos="2536825" algn="l"/>
                <a:tab pos="3221038" algn="l"/>
              </a:tabLst>
            </a:pPr>
            <a:r>
              <a:rPr lang="en-US" altLang="zh-CN" sz="2200" b="1">
                <a:solidFill>
                  <a:srgbClr val="000000"/>
                </a:solidFill>
                <a:latin typeface="Times New Roman" pitchFamily="18" charset="0"/>
                <a:cs typeface="Times New Roman" pitchFamily="18" charset="0"/>
              </a:rPr>
              <a:t>2</a:t>
            </a:r>
            <a:r>
              <a:rPr lang="en-US" altLang="zh-CN" sz="2200">
                <a:solidFill>
                  <a:srgbClr val="000000"/>
                </a:solidFill>
                <a:latin typeface="Times New Roman" pitchFamily="18" charset="0"/>
                <a:cs typeface="Times New Roman" pitchFamily="18" charset="0"/>
              </a:rPr>
              <a:t>.[2017</a:t>
            </a:r>
            <a:r>
              <a:rPr lang="zh-CN" altLang="zh-CN" sz="2200">
                <a:solidFill>
                  <a:srgbClr val="000000"/>
                </a:solidFill>
                <a:latin typeface="Times New Roman" pitchFamily="18" charset="0"/>
                <a:ea typeface="楷体" pitchFamily="49" charset="-122"/>
              </a:rPr>
              <a:t>全国卷模拟</a:t>
            </a:r>
            <a:r>
              <a:rPr lang="en-US" altLang="zh-CN" sz="2200">
                <a:solidFill>
                  <a:srgbClr val="000000"/>
                </a:solidFill>
                <a:latin typeface="Times New Roman" pitchFamily="18" charset="0"/>
                <a:cs typeface="Times New Roman" pitchFamily="18" charset="0"/>
              </a:rPr>
              <a:t>,32(</a:t>
            </a:r>
            <a:r>
              <a:rPr lang="zh-CN" altLang="zh-CN" sz="2200">
                <a:solidFill>
                  <a:srgbClr val="000000"/>
                </a:solidFill>
                <a:latin typeface="Times New Roman" pitchFamily="18" charset="0"/>
                <a:ea typeface="楷体" pitchFamily="49" charset="-122"/>
              </a:rPr>
              <a:t>改编</a:t>
            </a:r>
            <a:r>
              <a:rPr lang="en-US" altLang="zh-CN" sz="2200">
                <a:solidFill>
                  <a:srgbClr val="000000"/>
                </a:solidFill>
                <a:latin typeface="Times New Roman" pitchFamily="18" charset="0"/>
                <a:cs typeface="Times New Roman" pitchFamily="18" charset="0"/>
              </a:rPr>
              <a:t>)]19</a:t>
            </a:r>
            <a:r>
              <a:rPr lang="zh-CN" altLang="zh-CN" sz="2200">
                <a:solidFill>
                  <a:srgbClr val="000000"/>
                </a:solidFill>
                <a:latin typeface="Times New Roman" pitchFamily="18" charset="0"/>
                <a:cs typeface="Times New Roman" pitchFamily="18" charset="0"/>
              </a:rPr>
              <a:t>世纪后半期</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蒸汽动力渗透到西方世界及其他各地的经济生活的方方面面。动力技术同其他发明携手并进</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在欧洲和世界其他部分之间</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挖开</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了一道</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鸿沟</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下列对材料理解正确的是</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　　</a:t>
            </a:r>
            <a:r>
              <a:rPr lang="en-US" altLang="zh-CN" sz="2200">
                <a:solidFill>
                  <a:srgbClr val="000000"/>
                </a:solidFill>
                <a:latin typeface="Times New Roman" pitchFamily="18" charset="0"/>
                <a:cs typeface="Times New Roman" pitchFamily="18" charset="0"/>
              </a:rPr>
              <a:t>)</a:t>
            </a: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A.</a:t>
            </a:r>
            <a:r>
              <a:rPr lang="zh-CN" altLang="zh-CN" sz="2200">
                <a:solidFill>
                  <a:srgbClr val="000000"/>
                </a:solidFill>
                <a:latin typeface="Times New Roman" pitchFamily="18" charset="0"/>
                <a:cs typeface="Times New Roman" pitchFamily="18" charset="0"/>
              </a:rPr>
              <a:t>欧洲与世界各地的矛盾激化</a:t>
            </a: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B.</a:t>
            </a:r>
            <a:r>
              <a:rPr lang="zh-CN" altLang="zh-CN" sz="2200">
                <a:solidFill>
                  <a:srgbClr val="000000"/>
                </a:solidFill>
                <a:latin typeface="Times New Roman" pitchFamily="18" charset="0"/>
                <a:cs typeface="Times New Roman" pitchFamily="18" charset="0"/>
              </a:rPr>
              <a:t>工业革命使欧洲领先于世界</a:t>
            </a: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C.</a:t>
            </a:r>
            <a:r>
              <a:rPr lang="zh-CN" altLang="zh-CN" sz="2200">
                <a:solidFill>
                  <a:srgbClr val="000000"/>
                </a:solidFill>
                <a:latin typeface="Times New Roman" pitchFamily="18" charset="0"/>
                <a:cs typeface="Times New Roman" pitchFamily="18" charset="0"/>
              </a:rPr>
              <a:t>工业化推动了欧洲对外扩张</a:t>
            </a: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D.</a:t>
            </a:r>
            <a:r>
              <a:rPr lang="zh-CN" altLang="zh-CN" sz="2200">
                <a:solidFill>
                  <a:srgbClr val="000000"/>
                </a:solidFill>
                <a:latin typeface="Times New Roman" pitchFamily="18" charset="0"/>
                <a:cs typeface="Times New Roman" pitchFamily="18" charset="0"/>
              </a:rPr>
              <a:t>欧洲脱离了与世界各地的联系</a:t>
            </a:r>
            <a:endParaRPr lang="zh-CN" altLang="zh-CN" sz="2200">
              <a:solidFill>
                <a:srgbClr val="000000"/>
              </a:solidFill>
              <a:latin typeface="NEU-BZ-S92"/>
              <a:ea typeface="方正书宋_GBK"/>
              <a:cs typeface="方正书宋_GBK"/>
            </a:endParaRPr>
          </a:p>
        </p:txBody>
      </p:sp>
      <p:sp>
        <p:nvSpPr>
          <p:cNvPr id="86050" name="Text Box 34"/>
          <p:cNvSpPr txBox="1">
            <a:spLocks noChangeArrowheads="1"/>
          </p:cNvSpPr>
          <p:nvPr/>
        </p:nvSpPr>
        <p:spPr bwMode="auto">
          <a:xfrm>
            <a:off x="5364163" y="2781300"/>
            <a:ext cx="863600" cy="701675"/>
          </a:xfrm>
          <a:prstGeom prst="rect">
            <a:avLst/>
          </a:prstGeom>
          <a:noFill/>
          <a:ln w="9525">
            <a:noFill/>
            <a:miter lim="800000"/>
            <a:headEnd/>
            <a:tailEnd/>
          </a:ln>
        </p:spPr>
        <p:txBody>
          <a:bodyPr>
            <a:spAutoFit/>
          </a:bodyPr>
          <a:lstStyle/>
          <a:p>
            <a:pPr>
              <a:spcBef>
                <a:spcPct val="50000"/>
              </a:spcBef>
            </a:pPr>
            <a:r>
              <a:rPr lang="en-US" altLang="zh-CN" sz="4000">
                <a:solidFill>
                  <a:srgbClr val="FF3300"/>
                </a:solidFill>
              </a:rPr>
              <a:t>B</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6050"/>
                                        </p:tgtEl>
                                        <p:attrNameLst>
                                          <p:attrName>style.visibility</p:attrName>
                                        </p:attrNameLst>
                                      </p:cBhvr>
                                      <p:to>
                                        <p:strVal val="visible"/>
                                      </p:to>
                                    </p:set>
                                    <p:animEffect transition="in" filter="blinds(horizontal)">
                                      <p:cBhvr>
                                        <p:cTn id="7" dur="500"/>
                                        <p:tgtEl>
                                          <p:spTgt spid="86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5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r>
              <a:rPr lang="en-US" altLang="zh-CN" smtClean="0"/>
              <a:t>-16-</a:t>
            </a:r>
            <a:endParaRPr lang="zh-CN" altLang="en-US" smtClean="0"/>
          </a:p>
        </p:txBody>
      </p:sp>
      <p:sp>
        <p:nvSpPr>
          <p:cNvPr id="35842" name="矩形 2"/>
          <p:cNvSpPr>
            <a:spLocks noChangeAspect="1"/>
          </p:cNvSpPr>
          <p:nvPr/>
        </p:nvSpPr>
        <p:spPr bwMode="auto">
          <a:xfrm>
            <a:off x="508000" y="969963"/>
            <a:ext cx="8128000" cy="2501900"/>
          </a:xfrm>
          <a:prstGeom prst="rect">
            <a:avLst/>
          </a:prstGeom>
          <a:noFill/>
          <a:ln w="9525">
            <a:noFill/>
            <a:miter lim="800000"/>
            <a:headEnd/>
            <a:tailEnd/>
          </a:ln>
        </p:spPr>
        <p:txBody>
          <a:bodyPr>
            <a:spAutoFit/>
          </a:bodyPr>
          <a:lstStyle/>
          <a:p>
            <a:pPr indent="266700">
              <a:lnSpc>
                <a:spcPct val="120000"/>
              </a:lnSpc>
              <a:tabLst>
                <a:tab pos="1028700" algn="l"/>
                <a:tab pos="1849438" algn="l"/>
                <a:tab pos="2536825" algn="l"/>
                <a:tab pos="3221038" algn="l"/>
              </a:tabLst>
            </a:pPr>
            <a:r>
              <a:rPr lang="zh-CN" altLang="zh-CN" sz="2200">
                <a:solidFill>
                  <a:srgbClr val="000000"/>
                </a:solidFill>
                <a:ea typeface="黑体" pitchFamily="49" charset="-122"/>
                <a:cs typeface="Times New Roman" pitchFamily="18" charset="0"/>
              </a:rPr>
              <a:t>一、用多元史观认识工业革命的影响</a:t>
            </a:r>
            <a:endParaRPr lang="zh-CN" altLang="zh-CN" sz="2200">
              <a:solidFill>
                <a:srgbClr val="000000"/>
              </a:solidFill>
              <a:latin typeface="NEU-BZ-S92"/>
              <a:ea typeface="方正书宋_GBK"/>
              <a:cs typeface="Times New Roman" pitchFamily="18" charset="0"/>
            </a:endParaRPr>
          </a:p>
          <a:p>
            <a:pPr indent="266700">
              <a:lnSpc>
                <a:spcPct val="120000"/>
              </a:lnSpc>
              <a:tabLst>
                <a:tab pos="1028700" algn="l"/>
                <a:tab pos="1849438" algn="l"/>
                <a:tab pos="2536825" algn="l"/>
                <a:tab pos="3221038" algn="l"/>
              </a:tabLst>
            </a:pPr>
            <a:r>
              <a:rPr lang="en-US" altLang="zh-CN" sz="2200" b="1">
                <a:solidFill>
                  <a:srgbClr val="000000"/>
                </a:solidFill>
                <a:latin typeface="Times New Roman" pitchFamily="18" charset="0"/>
                <a:cs typeface="Times New Roman" pitchFamily="18" charset="0"/>
              </a:rPr>
              <a:t>1</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从整体史观的角度看</a:t>
            </a:r>
            <a:r>
              <a:rPr lang="zh-CN" altLang="en-US" sz="2200">
                <a:solidFill>
                  <a:srgbClr val="000000"/>
                </a:solidFill>
                <a:latin typeface="Times New Roman" pitchFamily="18" charset="0"/>
                <a:cs typeface="Times New Roman" pitchFamily="18" charset="0"/>
              </a:rPr>
              <a:t>：</a:t>
            </a: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en-US" altLang="zh-CN" sz="2200" b="1">
                <a:solidFill>
                  <a:srgbClr val="000000"/>
                </a:solidFill>
                <a:latin typeface="Times New Roman" pitchFamily="18" charset="0"/>
                <a:cs typeface="Times New Roman" pitchFamily="18" charset="0"/>
              </a:rPr>
              <a:t>2</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从文明史观的角度看</a:t>
            </a:r>
            <a:r>
              <a:rPr lang="zh-CN" altLang="en-US" sz="2200">
                <a:solidFill>
                  <a:srgbClr val="000000"/>
                </a:solidFill>
                <a:latin typeface="Times New Roman" pitchFamily="18" charset="0"/>
                <a:cs typeface="Times New Roman" pitchFamily="18" charset="0"/>
              </a:rPr>
              <a:t>：</a:t>
            </a: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en-US" altLang="zh-CN" sz="2200" b="1">
                <a:solidFill>
                  <a:srgbClr val="000000"/>
                </a:solidFill>
                <a:latin typeface="Times New Roman" pitchFamily="18" charset="0"/>
                <a:cs typeface="Times New Roman" pitchFamily="18" charset="0"/>
              </a:rPr>
              <a:t>3</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从近代化史观的角度看</a:t>
            </a:r>
            <a:r>
              <a:rPr lang="zh-CN" altLang="en-US" sz="2200">
                <a:solidFill>
                  <a:srgbClr val="000000"/>
                </a:solidFill>
                <a:latin typeface="Times New Roman" pitchFamily="18" charset="0"/>
                <a:cs typeface="Times New Roman" pitchFamily="18" charset="0"/>
              </a:rPr>
              <a:t>：</a:t>
            </a: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en-US" altLang="zh-CN" sz="2200" b="1">
                <a:solidFill>
                  <a:srgbClr val="000000"/>
                </a:solidFill>
                <a:latin typeface="Times New Roman" pitchFamily="18" charset="0"/>
                <a:cs typeface="Times New Roman" pitchFamily="18" charset="0"/>
              </a:rPr>
              <a:t>4</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从社会史观的角度看</a:t>
            </a:r>
            <a:r>
              <a:rPr lang="zh-CN" altLang="en-US" sz="2200">
                <a:solidFill>
                  <a:srgbClr val="000000"/>
                </a:solidFill>
                <a:latin typeface="Times New Roman" pitchFamily="18" charset="0"/>
                <a:cs typeface="Times New Roman" pitchFamily="18" charset="0"/>
              </a:rPr>
              <a:t>：</a:t>
            </a: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en-US" altLang="zh-CN" sz="2200" b="1">
                <a:solidFill>
                  <a:srgbClr val="000000"/>
                </a:solidFill>
                <a:latin typeface="Times New Roman" pitchFamily="18" charset="0"/>
                <a:cs typeface="Times New Roman" pitchFamily="18" charset="0"/>
              </a:rPr>
              <a:t>5</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从生态史观的角度看</a:t>
            </a:r>
            <a:r>
              <a:rPr lang="zh-CN" altLang="en-US" sz="2200">
                <a:solidFill>
                  <a:srgbClr val="000000"/>
                </a:solidFill>
                <a:latin typeface="Times New Roman" pitchFamily="18" charset="0"/>
                <a:cs typeface="Times New Roman" pitchFamily="18" charset="0"/>
              </a:rPr>
              <a:t>：</a:t>
            </a:r>
            <a:endParaRPr lang="zh-CN" altLang="zh-CN" sz="2200">
              <a:solidFill>
                <a:srgbClr val="000000"/>
              </a:solidFill>
              <a:latin typeface="NEU-BZ-S92"/>
              <a:ea typeface="方正书宋_GBK"/>
              <a:cs typeface="方正书宋_GBK"/>
            </a:endParaRPr>
          </a:p>
        </p:txBody>
      </p:sp>
    </p:spTree>
  </p:cSld>
  <p:clrMapOvr>
    <a:masterClrMapping/>
  </p:clrMapOvr>
  <p:transition spd="slow">
    <p:circl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灯片编号占位符 1"/>
          <p:cNvSpPr txBox="1">
            <a:spLocks noGrp="1"/>
          </p:cNvSpPr>
          <p:nvPr/>
        </p:nvSpPr>
        <p:spPr bwMode="auto">
          <a:xfrm>
            <a:off x="8172450" y="508000"/>
            <a:ext cx="971550" cy="365125"/>
          </a:xfrm>
          <a:prstGeom prst="rect">
            <a:avLst/>
          </a:prstGeom>
          <a:noFill/>
          <a:ln w="9525">
            <a:noFill/>
            <a:miter lim="800000"/>
            <a:headEnd/>
            <a:tailEnd/>
          </a:ln>
        </p:spPr>
        <p:txBody>
          <a:bodyPr/>
          <a:lstStyle/>
          <a:p>
            <a:pPr algn="ctr"/>
            <a:r>
              <a:rPr lang="en-US" altLang="zh-CN">
                <a:solidFill>
                  <a:schemeClr val="bg1"/>
                </a:solidFill>
                <a:latin typeface="黑体" pitchFamily="49" charset="-122"/>
                <a:ea typeface="黑体" pitchFamily="49" charset="-122"/>
              </a:rPr>
              <a:t>-17-</a:t>
            </a:r>
            <a:endParaRPr lang="zh-CN" altLang="en-US">
              <a:solidFill>
                <a:schemeClr val="bg1"/>
              </a:solidFill>
              <a:latin typeface="黑体" pitchFamily="49" charset="-122"/>
              <a:ea typeface="黑体" pitchFamily="49" charset="-122"/>
            </a:endParaRPr>
          </a:p>
        </p:txBody>
      </p:sp>
      <p:sp>
        <p:nvSpPr>
          <p:cNvPr id="3" name="矩形 2"/>
          <p:cNvSpPr>
            <a:spLocks noChangeAspect="1"/>
          </p:cNvSpPr>
          <p:nvPr/>
        </p:nvSpPr>
        <p:spPr>
          <a:xfrm>
            <a:off x="508000" y="969963"/>
            <a:ext cx="8128000" cy="5740400"/>
          </a:xfrm>
          <a:prstGeom prst="rect">
            <a:avLst/>
          </a:prstGeom>
        </p:spPr>
        <p:txBody>
          <a:bodyPr>
            <a:spAutoFit/>
          </a:bodyPr>
          <a:lstStyle/>
          <a:p>
            <a:pPr indent="266700" fontAlgn="auto">
              <a:lnSpc>
                <a:spcPct val="120000"/>
              </a:lnSpc>
              <a:spcBef>
                <a:spcPts val="0"/>
              </a:spcBef>
              <a:spcAft>
                <a:spcPts val="0"/>
              </a:spcAft>
              <a:tabLst>
                <a:tab pos="1029335" algn="l"/>
                <a:tab pos="1850390" algn="l"/>
                <a:tab pos="2538095" algn="l"/>
                <a:tab pos="3221990" algn="l"/>
              </a:tabLst>
              <a:defRPr/>
            </a:pPr>
            <a:r>
              <a:rPr lang="zh-CN" altLang="zh-CN" sz="2200" dirty="0">
                <a:solidFill>
                  <a:srgbClr val="000000"/>
                </a:solidFill>
                <a:latin typeface="Arial" panose="020B0604020202020204" pitchFamily="34" charset="0"/>
                <a:ea typeface="黑体" panose="02010609060101010101" pitchFamily="49" charset="-122"/>
                <a:cs typeface="Times New Roman" panose="02020603050405020304" pitchFamily="18" charset="0"/>
              </a:rPr>
              <a:t>一、用多元史观认识工业革命的影响</a:t>
            </a:r>
            <a:endParaRPr lang="zh-CN" altLang="zh-CN" sz="2200" dirty="0">
              <a:solidFill>
                <a:srgbClr val="000000"/>
              </a:solidFill>
              <a:latin typeface="NEU-BZ-S92"/>
              <a:ea typeface="方正书宋_GBK" panose="03000509000000000000" pitchFamily="65" charset="-122"/>
              <a:cs typeface="Times New Roman" panose="02020603050405020304" pitchFamily="18" charset="0"/>
            </a:endParaRPr>
          </a:p>
          <a:p>
            <a:pPr indent="267970" fontAlgn="auto">
              <a:lnSpc>
                <a:spcPct val="120000"/>
              </a:lnSpc>
              <a:spcBef>
                <a:spcPts val="0"/>
              </a:spcBef>
              <a:spcAft>
                <a:spcPts val="0"/>
              </a:spcAft>
              <a:tabLst>
                <a:tab pos="1029335" algn="l"/>
                <a:tab pos="1850390" algn="l"/>
                <a:tab pos="2538095" algn="l"/>
                <a:tab pos="3221990" algn="l"/>
              </a:tabLst>
              <a:defRPr/>
            </a:pPr>
            <a:r>
              <a:rPr lang="en-US" altLang="zh-CN" sz="2200" b="1" dirty="0">
                <a:solidFill>
                  <a:srgbClr val="000000"/>
                </a:solidFill>
                <a:latin typeface="Times New Roman" panose="02020603050405020304" pitchFamily="18" charset="0"/>
                <a:ea typeface="+mn-ea"/>
                <a:cs typeface="Times New Roman" panose="02020603050405020304" pitchFamily="18" charset="0"/>
              </a:rPr>
              <a:t>1</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从整体史观的角度看</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两次工业革命中</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新型交通和通信工具的发明为世界联系的加强提供了物质条件</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推动了整体世界的形成和发展。</a:t>
            </a:r>
            <a:endParaRPr lang="zh-CN" altLang="zh-CN" sz="2200" dirty="0">
              <a:solidFill>
                <a:srgbClr val="000000"/>
              </a:solidFill>
              <a:latin typeface="NEU-BZ-S92"/>
              <a:ea typeface="方正书宋_GBK" panose="03000509000000000000" pitchFamily="65" charset="-122"/>
              <a:cs typeface="Times New Roman" panose="02020603050405020304" pitchFamily="18" charset="0"/>
            </a:endParaRPr>
          </a:p>
          <a:p>
            <a:pPr indent="267970" fontAlgn="auto">
              <a:lnSpc>
                <a:spcPct val="120000"/>
              </a:lnSpc>
              <a:spcBef>
                <a:spcPts val="0"/>
              </a:spcBef>
              <a:spcAft>
                <a:spcPts val="0"/>
              </a:spcAft>
              <a:tabLst>
                <a:tab pos="1029335" algn="l"/>
                <a:tab pos="1850390" algn="l"/>
                <a:tab pos="2538095" algn="l"/>
                <a:tab pos="3221990" algn="l"/>
              </a:tabLst>
              <a:defRPr/>
            </a:pPr>
            <a:r>
              <a:rPr lang="en-US" altLang="zh-CN" sz="2200" b="1" dirty="0">
                <a:solidFill>
                  <a:srgbClr val="000000"/>
                </a:solidFill>
                <a:latin typeface="Times New Roman" panose="02020603050405020304" pitchFamily="18" charset="0"/>
                <a:ea typeface="+mn-ea"/>
                <a:cs typeface="Times New Roman" panose="02020603050405020304" pitchFamily="18" charset="0"/>
              </a:rPr>
              <a:t>2</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从文明史观的角度看</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工业革命是人类由农业文明向工业文明转变的转折点。</a:t>
            </a:r>
            <a:endParaRPr lang="zh-CN" altLang="zh-CN" sz="2200" dirty="0">
              <a:solidFill>
                <a:srgbClr val="000000"/>
              </a:solidFill>
              <a:latin typeface="NEU-BZ-S92"/>
              <a:ea typeface="方正书宋_GBK" panose="03000509000000000000" pitchFamily="65" charset="-122"/>
              <a:cs typeface="Times New Roman" panose="02020603050405020304" pitchFamily="18" charset="0"/>
            </a:endParaRPr>
          </a:p>
          <a:p>
            <a:pPr indent="267970" fontAlgn="auto">
              <a:lnSpc>
                <a:spcPct val="120000"/>
              </a:lnSpc>
              <a:spcBef>
                <a:spcPts val="0"/>
              </a:spcBef>
              <a:spcAft>
                <a:spcPts val="0"/>
              </a:spcAft>
              <a:tabLst>
                <a:tab pos="1029335" algn="l"/>
                <a:tab pos="1850390" algn="l"/>
                <a:tab pos="2538095" algn="l"/>
                <a:tab pos="3221990" algn="l"/>
              </a:tabLst>
              <a:defRPr/>
            </a:pPr>
            <a:r>
              <a:rPr lang="en-US" altLang="zh-CN" sz="2200" b="1" dirty="0">
                <a:solidFill>
                  <a:srgbClr val="000000"/>
                </a:solidFill>
                <a:latin typeface="Times New Roman" panose="02020603050405020304" pitchFamily="18" charset="0"/>
                <a:ea typeface="+mn-ea"/>
                <a:cs typeface="Times New Roman" panose="02020603050405020304" pitchFamily="18" charset="0"/>
              </a:rPr>
              <a:t>3</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从近代化史观的角度看</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工业革命推动了全球近代化进程</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带来了政治上的法制化、民主化</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经济上的工业化和城市化</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思想文化上的科学化</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社会生活上的文明化。</a:t>
            </a:r>
            <a:endParaRPr lang="zh-CN" altLang="zh-CN" sz="2200" dirty="0">
              <a:solidFill>
                <a:srgbClr val="000000"/>
              </a:solidFill>
              <a:latin typeface="NEU-BZ-S92"/>
              <a:ea typeface="方正书宋_GBK" panose="03000509000000000000" pitchFamily="65" charset="-122"/>
              <a:cs typeface="Times New Roman" panose="02020603050405020304" pitchFamily="18" charset="0"/>
            </a:endParaRPr>
          </a:p>
          <a:p>
            <a:pPr indent="267970" fontAlgn="auto">
              <a:lnSpc>
                <a:spcPct val="120000"/>
              </a:lnSpc>
              <a:spcBef>
                <a:spcPts val="0"/>
              </a:spcBef>
              <a:spcAft>
                <a:spcPts val="0"/>
              </a:spcAft>
              <a:tabLst>
                <a:tab pos="1029335" algn="l"/>
                <a:tab pos="1850390" algn="l"/>
                <a:tab pos="2538095" algn="l"/>
                <a:tab pos="3221990" algn="l"/>
              </a:tabLst>
              <a:defRPr/>
            </a:pPr>
            <a:r>
              <a:rPr lang="en-US" altLang="zh-CN" sz="2200" b="1" dirty="0">
                <a:solidFill>
                  <a:srgbClr val="000000"/>
                </a:solidFill>
                <a:latin typeface="Times New Roman" panose="02020603050405020304" pitchFamily="18" charset="0"/>
                <a:ea typeface="+mn-ea"/>
                <a:cs typeface="Times New Roman" panose="02020603050405020304" pitchFamily="18" charset="0"/>
              </a:rPr>
              <a:t>4</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从社会史观的角度看</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工业革命带来了严重的社会问题</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无产阶级相对贫困化问题</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包括童工问题</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、城市化问题</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如伦敦人口剧增</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、特殊人群的救助问题等。</a:t>
            </a:r>
            <a:endParaRPr lang="zh-CN" altLang="zh-CN" sz="2200" dirty="0">
              <a:solidFill>
                <a:srgbClr val="000000"/>
              </a:solidFill>
              <a:latin typeface="NEU-BZ-S92"/>
              <a:ea typeface="方正书宋_GBK" panose="03000509000000000000" pitchFamily="65" charset="-122"/>
              <a:cs typeface="Times New Roman" panose="02020603050405020304" pitchFamily="18" charset="0"/>
            </a:endParaRPr>
          </a:p>
          <a:p>
            <a:pPr indent="267970" fontAlgn="auto">
              <a:lnSpc>
                <a:spcPct val="120000"/>
              </a:lnSpc>
              <a:spcBef>
                <a:spcPts val="0"/>
              </a:spcBef>
              <a:spcAft>
                <a:spcPts val="0"/>
              </a:spcAft>
              <a:tabLst>
                <a:tab pos="1029335" algn="l"/>
                <a:tab pos="1850390" algn="l"/>
                <a:tab pos="2538095" algn="l"/>
                <a:tab pos="3221990" algn="l"/>
              </a:tabLst>
              <a:defRPr/>
            </a:pPr>
            <a:r>
              <a:rPr lang="en-US" altLang="zh-CN" sz="2200" b="1" dirty="0">
                <a:solidFill>
                  <a:srgbClr val="000000"/>
                </a:solidFill>
                <a:latin typeface="Times New Roman" panose="02020603050405020304" pitchFamily="18" charset="0"/>
                <a:ea typeface="+mn-ea"/>
                <a:cs typeface="Times New Roman" panose="02020603050405020304" pitchFamily="18" charset="0"/>
              </a:rPr>
              <a:t>5</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从生态史观的角度看</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工业革命造成了自然环境的恶化和资源的过度消耗</a:t>
            </a:r>
            <a:r>
              <a:rPr lang="en-US" altLang="zh-CN" sz="2200" dirty="0">
                <a:solidFill>
                  <a:srgbClr val="000000"/>
                </a:solidFill>
                <a:latin typeface="Times New Roman" panose="02020603050405020304" pitchFamily="18" charset="0"/>
                <a:ea typeface="+mn-ea"/>
                <a:cs typeface="Times New Roman" panose="02020603050405020304" pitchFamily="18" charset="0"/>
              </a:rPr>
              <a:t>,</a:t>
            </a:r>
            <a:r>
              <a:rPr lang="zh-CN" altLang="zh-CN" sz="2200" dirty="0">
                <a:solidFill>
                  <a:srgbClr val="000000"/>
                </a:solidFill>
                <a:latin typeface="Times New Roman" panose="02020603050405020304" pitchFamily="18" charset="0"/>
                <a:ea typeface="+mn-ea"/>
                <a:cs typeface="Times New Roman" panose="02020603050405020304" pitchFamily="18" charset="0"/>
              </a:rPr>
              <a:t>影响了社会经济的可持续发展。</a:t>
            </a:r>
            <a:endParaRPr lang="zh-CN" altLang="zh-CN" sz="2200" dirty="0">
              <a:solidFill>
                <a:srgbClr val="000000"/>
              </a:solidFill>
              <a:latin typeface="NEU-BZ-S92"/>
              <a:ea typeface="方正书宋_GBK" panose="03000509000000000000" pitchFamily="65" charset="-122"/>
              <a:cs typeface="Times New Roman" panose="02020603050405020304" pitchFamily="18" charset="0"/>
            </a:endParaRPr>
          </a:p>
        </p:txBody>
      </p:sp>
    </p:spTree>
  </p:cSld>
  <p:clrMapOvr>
    <a:masterClrMapping/>
  </p:clrMapOvr>
  <p:transition spd="slow">
    <p:circl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r>
              <a:rPr lang="en-US" altLang="zh-CN" smtClean="0"/>
              <a:t>-18-</a:t>
            </a:r>
            <a:endParaRPr lang="zh-CN" altLang="en-US" smtClean="0"/>
          </a:p>
        </p:txBody>
      </p:sp>
      <p:sp>
        <p:nvSpPr>
          <p:cNvPr id="37890" name="矩形 2"/>
          <p:cNvSpPr>
            <a:spLocks noChangeAspect="1"/>
          </p:cNvSpPr>
          <p:nvPr/>
        </p:nvSpPr>
        <p:spPr bwMode="auto">
          <a:xfrm>
            <a:off x="468313" y="1052513"/>
            <a:ext cx="8128000" cy="4108450"/>
          </a:xfrm>
          <a:prstGeom prst="rect">
            <a:avLst/>
          </a:prstGeom>
          <a:noFill/>
          <a:ln w="9525">
            <a:noFill/>
            <a:miter lim="800000"/>
            <a:headEnd/>
            <a:tailEnd/>
          </a:ln>
        </p:spPr>
        <p:txBody>
          <a:bodyPr>
            <a:spAutoFit/>
          </a:bodyPr>
          <a:lstStyle/>
          <a:p>
            <a:pPr indent="266700">
              <a:lnSpc>
                <a:spcPct val="120000"/>
              </a:lnSpc>
              <a:tabLst>
                <a:tab pos="1028700" algn="l"/>
                <a:tab pos="1849438" algn="l"/>
                <a:tab pos="2536825" algn="l"/>
                <a:tab pos="3221038" algn="l"/>
              </a:tabLst>
            </a:pPr>
            <a:r>
              <a:rPr lang="zh-CN" altLang="zh-CN" sz="2200">
                <a:solidFill>
                  <a:srgbClr val="000000"/>
                </a:solidFill>
                <a:latin typeface="Times New Roman" pitchFamily="18" charset="0"/>
                <a:cs typeface="Times New Roman" pitchFamily="18" charset="0"/>
              </a:rPr>
              <a:t>阅读材料</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完成下列要求。</a:t>
            </a:r>
            <a:endParaRPr lang="zh-CN" altLang="zh-CN" sz="2200">
              <a:solidFill>
                <a:srgbClr val="000000"/>
              </a:solidFill>
              <a:latin typeface="NEU-BZ-S92"/>
              <a:ea typeface="方正书宋_GBK"/>
              <a:cs typeface="Times New Roman" pitchFamily="18" charset="0"/>
            </a:endParaRPr>
          </a:p>
          <a:p>
            <a:pPr indent="266700">
              <a:lnSpc>
                <a:spcPct val="120000"/>
              </a:lnSpc>
              <a:tabLst>
                <a:tab pos="1028700" algn="l"/>
                <a:tab pos="1849438" algn="l"/>
                <a:tab pos="2536825" algn="l"/>
                <a:tab pos="3221038" algn="l"/>
              </a:tabLst>
            </a:pPr>
            <a:r>
              <a:rPr lang="zh-CN" altLang="zh-CN" sz="2200">
                <a:solidFill>
                  <a:srgbClr val="000000"/>
                </a:solidFill>
                <a:ea typeface="黑体" pitchFamily="49" charset="-122"/>
                <a:cs typeface="Times New Roman" pitchFamily="18" charset="0"/>
              </a:rPr>
              <a:t>材料</a:t>
            </a:r>
            <a:r>
              <a:rPr lang="zh-CN" altLang="zh-CN" sz="2200">
                <a:solidFill>
                  <a:srgbClr val="000000"/>
                </a:solidFill>
                <a:latin typeface="Times New Roman" pitchFamily="18" charset="0"/>
                <a:ea typeface="楷体" pitchFamily="49" charset="-122"/>
                <a:cs typeface="Times New Roman" pitchFamily="18" charset="0"/>
              </a:rPr>
              <a:t>　</a:t>
            </a:r>
            <a:r>
              <a:rPr lang="en-US" altLang="zh-CN" sz="2200">
                <a:solidFill>
                  <a:srgbClr val="000000"/>
                </a:solidFill>
                <a:latin typeface="Times New Roman" pitchFamily="18" charset="0"/>
                <a:ea typeface="楷体" pitchFamily="49" charset="-122"/>
                <a:cs typeface="Times New Roman" pitchFamily="18" charset="0"/>
              </a:rPr>
              <a:t>19</a:t>
            </a:r>
            <a:r>
              <a:rPr lang="zh-CN" altLang="zh-CN" sz="2200">
                <a:solidFill>
                  <a:srgbClr val="000000"/>
                </a:solidFill>
                <a:latin typeface="Times New Roman" pitchFamily="18" charset="0"/>
                <a:ea typeface="楷体" pitchFamily="49" charset="-122"/>
                <a:cs typeface="Times New Roman" pitchFamily="18" charset="0"/>
              </a:rPr>
              <a:t>世纪上半期</a:t>
            </a:r>
            <a:r>
              <a:rPr lang="en-US" altLang="zh-CN" sz="2200">
                <a:solidFill>
                  <a:srgbClr val="000000"/>
                </a:solidFill>
                <a:latin typeface="Times New Roman" pitchFamily="18" charset="0"/>
                <a:ea typeface="楷体" pitchFamily="49" charset="-122"/>
                <a:cs typeface="Times New Roman" pitchFamily="18" charset="0"/>
              </a:rPr>
              <a:t>,</a:t>
            </a:r>
            <a:r>
              <a:rPr lang="zh-CN" altLang="zh-CN" sz="2200">
                <a:solidFill>
                  <a:srgbClr val="000000"/>
                </a:solidFill>
                <a:latin typeface="Times New Roman" pitchFamily="18" charset="0"/>
                <a:ea typeface="楷体" pitchFamily="49" charset="-122"/>
              </a:rPr>
              <a:t>工业文明以及引发的一系列社会问题</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成为时代关注的焦点</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工业文明给人类带来的究竟是</a:t>
            </a:r>
            <a:r>
              <a:rPr lang="zh-CN" altLang="zh-CN" sz="2200">
                <a:solidFill>
                  <a:srgbClr val="FF3300"/>
                </a:solidFill>
                <a:latin typeface="Times New Roman" pitchFamily="18" charset="0"/>
                <a:ea typeface="楷体" pitchFamily="49" charset="-122"/>
              </a:rPr>
              <a:t>灾难还是福祉</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是</a:t>
            </a:r>
            <a:r>
              <a:rPr lang="zh-CN" altLang="zh-CN" sz="2200">
                <a:solidFill>
                  <a:srgbClr val="FF3300"/>
                </a:solidFill>
                <a:latin typeface="Times New Roman" pitchFamily="18" charset="0"/>
                <a:ea typeface="楷体" pitchFamily="49" charset="-122"/>
              </a:rPr>
              <a:t>以平等为主导的发展</a:t>
            </a:r>
            <a:r>
              <a:rPr lang="en-US" altLang="zh-CN" sz="2200">
                <a:solidFill>
                  <a:srgbClr val="FF3300"/>
                </a:solidFill>
                <a:latin typeface="Times New Roman" pitchFamily="18" charset="0"/>
                <a:cs typeface="Times New Roman" pitchFamily="18" charset="0"/>
              </a:rPr>
              <a:t>,</a:t>
            </a:r>
            <a:r>
              <a:rPr lang="zh-CN" altLang="zh-CN" sz="2200">
                <a:solidFill>
                  <a:srgbClr val="FF3300"/>
                </a:solidFill>
                <a:latin typeface="Times New Roman" pitchFamily="18" charset="0"/>
                <a:ea typeface="楷体" pitchFamily="49" charset="-122"/>
              </a:rPr>
              <a:t>还是以自由为优先的行进</a:t>
            </a:r>
            <a:r>
              <a:rPr lang="en-US" altLang="zh-CN" sz="2200">
                <a:solidFill>
                  <a:srgbClr val="FF33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很多思想家在思想领域展开了批判与辩护的激烈交锋。</a:t>
            </a: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zh-CN" altLang="zh-CN" sz="2200">
                <a:solidFill>
                  <a:srgbClr val="000000"/>
                </a:solidFill>
                <a:latin typeface="Times New Roman" pitchFamily="18" charset="0"/>
                <a:ea typeface="楷体" pitchFamily="49" charset="-122"/>
              </a:rPr>
              <a:t>在工业革命中成长起来的一支庞大的雇佣劳动者</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他们成为这种体制的直接牺牲者。因此</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工人阶级以及他们的理论家也最早展开了对工业文明的激烈批判</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社会现实中劳动产品全部归属于资本家</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导致了财富分配不平等</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究其原因是因为劳动权利的丧失。因此</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他们要求获得劳动成果的权利</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认为这是天赋权利。</a:t>
            </a:r>
            <a:endParaRPr lang="zh-CN" altLang="zh-CN" sz="2200">
              <a:solidFill>
                <a:srgbClr val="000000"/>
              </a:solidFill>
              <a:latin typeface="NEU-BZ-S92"/>
              <a:ea typeface="方正书宋_GBK"/>
              <a:cs typeface="方正书宋_GBK"/>
            </a:endParaRPr>
          </a:p>
        </p:txBody>
      </p:sp>
      <p:sp>
        <p:nvSpPr>
          <p:cNvPr id="37892" name="Line 4"/>
          <p:cNvSpPr>
            <a:spLocks noChangeShapeType="1"/>
          </p:cNvSpPr>
          <p:nvPr/>
        </p:nvSpPr>
        <p:spPr bwMode="auto">
          <a:xfrm>
            <a:off x="1403350" y="4724400"/>
            <a:ext cx="1296988" cy="0"/>
          </a:xfrm>
          <a:prstGeom prst="line">
            <a:avLst/>
          </a:prstGeom>
          <a:noFill/>
          <a:ln w="38100">
            <a:solidFill>
              <a:srgbClr val="0000FF"/>
            </a:solidFill>
            <a:round/>
            <a:headEnd/>
            <a:tailEnd/>
          </a:ln>
        </p:spPr>
        <p:txBody>
          <a:bodyPr/>
          <a:lstStyle/>
          <a:p>
            <a:endParaRPr lang="zh-CN" altLang="en-US"/>
          </a:p>
        </p:txBody>
      </p:sp>
      <p:sp>
        <p:nvSpPr>
          <p:cNvPr id="37893" name="Line 5"/>
          <p:cNvSpPr>
            <a:spLocks noChangeShapeType="1"/>
          </p:cNvSpPr>
          <p:nvPr/>
        </p:nvSpPr>
        <p:spPr bwMode="auto">
          <a:xfrm>
            <a:off x="5364163" y="4724400"/>
            <a:ext cx="1871662" cy="0"/>
          </a:xfrm>
          <a:prstGeom prst="line">
            <a:avLst/>
          </a:prstGeom>
          <a:noFill/>
          <a:ln w="38100">
            <a:solidFill>
              <a:srgbClr val="0000FF"/>
            </a:solidFill>
            <a:round/>
            <a:headEnd/>
            <a:tailEnd/>
          </a:ln>
        </p:spPr>
        <p:txBody>
          <a:bodyPr/>
          <a:lstStyle/>
          <a:p>
            <a:endParaRPr lang="zh-CN" altLang="en-US"/>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7892"/>
                                        </p:tgtEl>
                                        <p:attrNameLst>
                                          <p:attrName>style.visibility</p:attrName>
                                        </p:attrNameLst>
                                      </p:cBhvr>
                                      <p:to>
                                        <p:strVal val="visible"/>
                                      </p:to>
                                    </p:set>
                                    <p:animEffect transition="in" filter="blinds(horizontal)">
                                      <p:cBhvr>
                                        <p:cTn id="7" dur="500"/>
                                        <p:tgtEl>
                                          <p:spTgt spid="3789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37893"/>
                                        </p:tgtEl>
                                        <p:attrNameLst>
                                          <p:attrName>style.visibility</p:attrName>
                                        </p:attrNameLst>
                                      </p:cBhvr>
                                      <p:to>
                                        <p:strVal val="visible"/>
                                      </p:to>
                                    </p:set>
                                    <p:anim calcmode="lin" valueType="num">
                                      <p:cBhvr additive="base">
                                        <p:cTn id="12" dur="500" fill="hold"/>
                                        <p:tgtEl>
                                          <p:spTgt spid="37893"/>
                                        </p:tgtEl>
                                        <p:attrNameLst>
                                          <p:attrName>ppt_x</p:attrName>
                                        </p:attrNameLst>
                                      </p:cBhvr>
                                      <p:tavLst>
                                        <p:tav tm="0">
                                          <p:val>
                                            <p:strVal val="1+#ppt_w/2"/>
                                          </p:val>
                                        </p:tav>
                                        <p:tav tm="100000">
                                          <p:val>
                                            <p:strVal val="#ppt_x"/>
                                          </p:val>
                                        </p:tav>
                                      </p:tavLst>
                                    </p:anim>
                                    <p:anim calcmode="lin" valueType="num">
                                      <p:cBhvr additive="base">
                                        <p:cTn id="13" dur="500" fill="hold"/>
                                        <p:tgtEl>
                                          <p:spTgt spid="3789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animBg="1"/>
      <p:bldP spid="3789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 name="灯片编号占位符 3"/>
          <p:cNvSpPr>
            <a:spLocks noGrp="1"/>
          </p:cNvSpPr>
          <p:nvPr>
            <p:ph type="sldNum" sz="quarter" idx="10"/>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r>
              <a:rPr lang="en-US" altLang="zh-CN" smtClean="0"/>
              <a:t>-1-</a:t>
            </a:r>
            <a:endParaRPr lang="zh-CN" altLang="en-US" smtClean="0"/>
          </a:p>
        </p:txBody>
      </p:sp>
      <p:sp>
        <p:nvSpPr>
          <p:cNvPr id="3" name="椭圆 2">
            <a:hlinkClick r:id="rId4" action="ppaction://hlinksldjump"/>
          </p:cNvPr>
          <p:cNvSpPr/>
          <p:nvPr/>
        </p:nvSpPr>
        <p:spPr>
          <a:xfrm>
            <a:off x="395288" y="1052513"/>
            <a:ext cx="269875" cy="269875"/>
          </a:xfrm>
          <a:prstGeom prst="ellipse">
            <a:avLst/>
          </a:prstGeom>
          <a:solidFill>
            <a:srgbClr val="E2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chemeClr val="bg1"/>
                </a:solidFill>
              </a:rPr>
              <a:t>1</a:t>
            </a:r>
            <a:endParaRPr lang="zh-CN" altLang="en-US" dirty="0">
              <a:solidFill>
                <a:schemeClr val="bg1"/>
              </a:solidFill>
            </a:endParaRPr>
          </a:p>
        </p:txBody>
      </p:sp>
      <p:sp>
        <p:nvSpPr>
          <p:cNvPr id="4" name="椭圆 3">
            <a:hlinkClick r:id="rId5" action="ppaction://hlinksldjump"/>
          </p:cNvPr>
          <p:cNvSpPr/>
          <p:nvPr/>
        </p:nvSpPr>
        <p:spPr>
          <a:xfrm>
            <a:off x="728663" y="1052513"/>
            <a:ext cx="269875" cy="269875"/>
          </a:xfrm>
          <a:prstGeom prst="ellipse">
            <a:avLst/>
          </a:prstGeom>
          <a:solidFill>
            <a:srgbClr val="FFEDAB"/>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rgbClr val="CD242B"/>
                </a:solidFill>
              </a:rPr>
              <a:t>2</a:t>
            </a:r>
            <a:endParaRPr lang="zh-CN" altLang="en-US" dirty="0">
              <a:solidFill>
                <a:srgbClr val="CD242B"/>
              </a:solidFill>
            </a:endParaRPr>
          </a:p>
        </p:txBody>
      </p:sp>
      <p:sp>
        <p:nvSpPr>
          <p:cNvPr id="5" name="椭圆 4">
            <a:hlinkClick r:id="rId6" action="ppaction://hlinksldjump"/>
          </p:cNvPr>
          <p:cNvSpPr/>
          <p:nvPr/>
        </p:nvSpPr>
        <p:spPr>
          <a:xfrm>
            <a:off x="1062038" y="1052513"/>
            <a:ext cx="269875" cy="269875"/>
          </a:xfrm>
          <a:prstGeom prst="ellipse">
            <a:avLst/>
          </a:prstGeom>
          <a:solidFill>
            <a:srgbClr val="FFEDAB"/>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rgbClr val="CD242B"/>
                </a:solidFill>
              </a:rPr>
              <a:t>3</a:t>
            </a:r>
            <a:endParaRPr lang="zh-CN" altLang="en-US" dirty="0">
              <a:solidFill>
                <a:srgbClr val="CD242B"/>
              </a:solidFill>
            </a:endParaRPr>
          </a:p>
        </p:txBody>
      </p:sp>
      <p:sp>
        <p:nvSpPr>
          <p:cNvPr id="6" name="椭圆 5">
            <a:hlinkClick r:id="rId7" action="ppaction://hlinksldjump"/>
          </p:cNvPr>
          <p:cNvSpPr/>
          <p:nvPr/>
        </p:nvSpPr>
        <p:spPr>
          <a:xfrm>
            <a:off x="1395413" y="1052513"/>
            <a:ext cx="269875" cy="269875"/>
          </a:xfrm>
          <a:prstGeom prst="ellipse">
            <a:avLst/>
          </a:prstGeom>
          <a:solidFill>
            <a:srgbClr val="FFEDAB"/>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rgbClr val="CD242B"/>
                </a:solidFill>
              </a:rPr>
              <a:t>4</a:t>
            </a:r>
            <a:endParaRPr lang="zh-CN" altLang="en-US" dirty="0">
              <a:solidFill>
                <a:srgbClr val="CD242B"/>
              </a:solidFill>
            </a:endParaRPr>
          </a:p>
        </p:txBody>
      </p:sp>
      <p:sp>
        <p:nvSpPr>
          <p:cNvPr id="13" name="圆角矩形 12">
            <a:hlinkClick r:id="rId8" action="ppaction://hlinksldjump"/>
          </p:cNvPr>
          <p:cNvSpPr/>
          <p:nvPr/>
        </p:nvSpPr>
        <p:spPr>
          <a:xfrm>
            <a:off x="2060575" y="1052513"/>
            <a:ext cx="946150" cy="288925"/>
          </a:xfrm>
          <a:prstGeom prst="roundRect">
            <a:avLst/>
          </a:prstGeom>
          <a:solidFill>
            <a:srgbClr val="FFE3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E75E22"/>
                </a:solidFill>
                <a:latin typeface="+mj-ea"/>
                <a:ea typeface="+mj-ea"/>
              </a:rPr>
              <a:t>考情分析</a:t>
            </a:r>
          </a:p>
        </p:txBody>
      </p:sp>
      <p:sp>
        <p:nvSpPr>
          <p:cNvPr id="1054" name="矩形 1"/>
          <p:cNvSpPr>
            <a:spLocks noChangeAspect="1"/>
          </p:cNvSpPr>
          <p:nvPr/>
        </p:nvSpPr>
        <p:spPr bwMode="auto">
          <a:xfrm>
            <a:off x="539750" y="1341438"/>
            <a:ext cx="8128000" cy="493712"/>
          </a:xfrm>
          <a:prstGeom prst="rect">
            <a:avLst/>
          </a:prstGeom>
          <a:noFill/>
          <a:ln w="9525">
            <a:noFill/>
            <a:miter lim="800000"/>
            <a:headEnd/>
            <a:tailEnd/>
          </a:ln>
        </p:spPr>
        <p:txBody>
          <a:bodyPr>
            <a:spAutoFit/>
          </a:bodyPr>
          <a:lstStyle/>
          <a:p>
            <a:pPr>
              <a:lnSpc>
                <a:spcPct val="120000"/>
              </a:lnSpc>
              <a:tabLst>
                <a:tab pos="1028700" algn="l"/>
                <a:tab pos="1849438" algn="l"/>
                <a:tab pos="2536825" algn="l"/>
                <a:tab pos="3221038" algn="l"/>
              </a:tabLst>
            </a:pPr>
            <a:r>
              <a:rPr lang="en-US" altLang="zh-CN" sz="2200" b="1">
                <a:solidFill>
                  <a:srgbClr val="000000"/>
                </a:solidFill>
                <a:latin typeface="Times New Roman" pitchFamily="18" charset="0"/>
                <a:cs typeface="Times New Roman" pitchFamily="18" charset="0"/>
              </a:rPr>
              <a:t>1</a:t>
            </a:r>
            <a:r>
              <a:rPr lang="en-US" altLang="zh-CN" sz="2200">
                <a:solidFill>
                  <a:srgbClr val="000000"/>
                </a:solidFill>
                <a:latin typeface="Times New Roman" pitchFamily="18" charset="0"/>
                <a:cs typeface="Times New Roman" pitchFamily="18" charset="0"/>
              </a:rPr>
              <a:t>.(2017</a:t>
            </a:r>
            <a:r>
              <a:rPr lang="zh-CN" altLang="zh-CN" sz="2200">
                <a:solidFill>
                  <a:srgbClr val="000000"/>
                </a:solidFill>
                <a:latin typeface="Times New Roman" pitchFamily="18" charset="0"/>
                <a:ea typeface="楷体" pitchFamily="49" charset="-122"/>
                <a:cs typeface="Times New Roman" pitchFamily="18" charset="0"/>
              </a:rPr>
              <a:t>课标全国</a:t>
            </a:r>
            <a:r>
              <a:rPr lang="zh-CN" altLang="zh-CN" sz="2200">
                <a:solidFill>
                  <a:srgbClr val="000000"/>
                </a:solidFill>
                <a:latin typeface="NEU-BZ-S92"/>
              </a:rPr>
              <a:t>Ⅰ</a:t>
            </a:r>
            <a:r>
              <a:rPr lang="en-US" altLang="zh-CN" sz="2200">
                <a:solidFill>
                  <a:srgbClr val="000000"/>
                </a:solidFill>
                <a:latin typeface="Times New Roman" pitchFamily="18" charset="0"/>
                <a:cs typeface="Times New Roman" pitchFamily="18" charset="0"/>
              </a:rPr>
              <a:t>,33)</a:t>
            </a:r>
            <a:r>
              <a:rPr lang="zh-CN" altLang="zh-CN" sz="2200">
                <a:solidFill>
                  <a:srgbClr val="000000"/>
                </a:solidFill>
                <a:latin typeface="Times New Roman" pitchFamily="18" charset="0"/>
                <a:cs typeface="Times New Roman" pitchFamily="18" charset="0"/>
              </a:rPr>
              <a:t>综合下表可知</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在工业革命期间</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英国</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　　</a:t>
            </a:r>
            <a:r>
              <a:rPr lang="en-US" altLang="zh-CN" sz="2200">
                <a:solidFill>
                  <a:srgbClr val="000000"/>
                </a:solidFill>
                <a:latin typeface="Times New Roman" pitchFamily="18" charset="0"/>
                <a:cs typeface="Times New Roman" pitchFamily="18" charset="0"/>
              </a:rPr>
              <a:t>)</a:t>
            </a:r>
            <a:endParaRPr lang="zh-CN" altLang="zh-CN" sz="2200">
              <a:solidFill>
                <a:srgbClr val="000000"/>
              </a:solidFill>
              <a:latin typeface="NEU-BZ-S92"/>
              <a:ea typeface="方正书宋_GBK"/>
              <a:cs typeface="方正书宋_GBK"/>
            </a:endParaRPr>
          </a:p>
        </p:txBody>
      </p:sp>
      <p:graphicFrame>
        <p:nvGraphicFramePr>
          <p:cNvPr id="1047" name="Object 23"/>
          <p:cNvGraphicFramePr>
            <a:graphicFrameLocks noChangeAspect="1"/>
          </p:cNvGraphicFramePr>
          <p:nvPr/>
        </p:nvGraphicFramePr>
        <p:xfrm>
          <a:off x="611188" y="1844675"/>
          <a:ext cx="8128000" cy="3198813"/>
        </p:xfrm>
        <a:graphic>
          <a:graphicData uri="http://schemas.openxmlformats.org/presentationml/2006/ole">
            <p:oleObj spid="_x0000_s1047" name="文档" r:id="rId9" imgW="3924863" imgH="1544316" progId="">
              <p:embed/>
            </p:oleObj>
          </a:graphicData>
        </a:graphic>
      </p:graphicFrame>
      <p:sp>
        <p:nvSpPr>
          <p:cNvPr id="1055" name="矩形 14"/>
          <p:cNvSpPr>
            <a:spLocks noChangeAspect="1"/>
          </p:cNvSpPr>
          <p:nvPr/>
        </p:nvSpPr>
        <p:spPr bwMode="auto">
          <a:xfrm>
            <a:off x="539750" y="4581525"/>
            <a:ext cx="8128000" cy="1698625"/>
          </a:xfrm>
          <a:prstGeom prst="rect">
            <a:avLst/>
          </a:prstGeom>
          <a:noFill/>
          <a:ln w="9525">
            <a:noFill/>
            <a:miter lim="800000"/>
            <a:headEnd/>
            <a:tailEnd/>
          </a:ln>
        </p:spPr>
        <p:txBody>
          <a:bodyPr>
            <a:spAutoFit/>
          </a:bodyPr>
          <a:lstStyle/>
          <a:p>
            <a:pPr>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A.</a:t>
            </a:r>
            <a:r>
              <a:rPr lang="zh-CN" altLang="zh-CN" sz="2200">
                <a:solidFill>
                  <a:srgbClr val="000000"/>
                </a:solidFill>
                <a:latin typeface="Times New Roman" pitchFamily="18" charset="0"/>
                <a:cs typeface="Times New Roman" pitchFamily="18" charset="0"/>
              </a:rPr>
              <a:t>工人实际收入与经济发展同步增长</a:t>
            </a:r>
            <a:endParaRPr lang="zh-CN" altLang="zh-CN" sz="2200">
              <a:solidFill>
                <a:srgbClr val="000000"/>
              </a:solidFill>
              <a:latin typeface="NEU-BZ-S92"/>
              <a:ea typeface="方正书宋_GBK"/>
              <a:cs typeface="Times New Roman" pitchFamily="18" charset="0"/>
            </a:endParaRPr>
          </a:p>
          <a:p>
            <a:pPr>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B.</a:t>
            </a:r>
            <a:r>
              <a:rPr lang="zh-CN" altLang="zh-CN" sz="2200">
                <a:solidFill>
                  <a:srgbClr val="000000"/>
                </a:solidFill>
                <a:latin typeface="Times New Roman" pitchFamily="18" charset="0"/>
                <a:cs typeface="Times New Roman" pitchFamily="18" charset="0"/>
              </a:rPr>
              <a:t>经济快速发展依赖于廉价的劳动力</a:t>
            </a:r>
            <a:endParaRPr lang="zh-CN" altLang="zh-CN" sz="2200">
              <a:solidFill>
                <a:srgbClr val="000000"/>
              </a:solidFill>
              <a:latin typeface="NEU-BZ-S92"/>
              <a:ea typeface="方正书宋_GBK"/>
              <a:cs typeface="方正书宋_GBK"/>
            </a:endParaRPr>
          </a:p>
          <a:p>
            <a:pPr>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C.</a:t>
            </a:r>
            <a:r>
              <a:rPr lang="zh-CN" altLang="zh-CN" sz="2200">
                <a:solidFill>
                  <a:srgbClr val="000000"/>
                </a:solidFill>
                <a:latin typeface="Times New Roman" pitchFamily="18" charset="0"/>
                <a:cs typeface="Times New Roman" pitchFamily="18" charset="0"/>
              </a:rPr>
              <a:t>工人生活整体上没有改善</a:t>
            </a:r>
            <a:endParaRPr lang="zh-CN" altLang="zh-CN" sz="2200">
              <a:solidFill>
                <a:srgbClr val="000000"/>
              </a:solidFill>
              <a:latin typeface="NEU-BZ-S92"/>
              <a:ea typeface="方正书宋_GBK"/>
              <a:cs typeface="方正书宋_GBK"/>
            </a:endParaRPr>
          </a:p>
          <a:p>
            <a:pPr>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D.</a:t>
            </a:r>
            <a:r>
              <a:rPr lang="zh-CN" altLang="zh-CN" sz="2200">
                <a:solidFill>
                  <a:srgbClr val="000000"/>
                </a:solidFill>
                <a:latin typeface="Times New Roman" pitchFamily="18" charset="0"/>
                <a:cs typeface="Times New Roman" pitchFamily="18" charset="0"/>
              </a:rPr>
              <a:t>社会贫富差距进一步拉大</a:t>
            </a:r>
            <a:endParaRPr lang="zh-CN" altLang="zh-CN" sz="2200">
              <a:solidFill>
                <a:srgbClr val="000000"/>
              </a:solidFill>
              <a:latin typeface="NEU-BZ-S92"/>
              <a:ea typeface="方正书宋_GBK"/>
              <a:cs typeface="方正书宋_GBK"/>
            </a:endParaRPr>
          </a:p>
        </p:txBody>
      </p:sp>
      <p:sp>
        <p:nvSpPr>
          <p:cNvPr id="12" name="五边形 11"/>
          <p:cNvSpPr/>
          <p:nvPr/>
        </p:nvSpPr>
        <p:spPr>
          <a:xfrm>
            <a:off x="7812088" y="6381750"/>
            <a:ext cx="1081087" cy="287338"/>
          </a:xfrm>
          <a:prstGeom prst="homePlate">
            <a:avLst/>
          </a:prstGeom>
          <a:solidFill>
            <a:srgbClr val="5FBA0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dirty="0">
                <a:latin typeface="+mj-ea"/>
                <a:ea typeface="+mj-ea"/>
              </a:rPr>
              <a:t>  答案</a:t>
            </a:r>
          </a:p>
        </p:txBody>
      </p:sp>
      <p:sp>
        <p:nvSpPr>
          <p:cNvPr id="16" name="五边形 15"/>
          <p:cNvSpPr/>
          <p:nvPr/>
        </p:nvSpPr>
        <p:spPr>
          <a:xfrm>
            <a:off x="6948488" y="6381750"/>
            <a:ext cx="1079500" cy="287338"/>
          </a:xfrm>
          <a:prstGeom prst="homePlate">
            <a:avLst/>
          </a:prstGeom>
          <a:solidFill>
            <a:srgbClr val="5FBA0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dirty="0">
                <a:latin typeface="+mj-ea"/>
                <a:ea typeface="+mj-ea"/>
              </a:rPr>
              <a:t>解析</a:t>
            </a:r>
          </a:p>
        </p:txBody>
      </p:sp>
      <p:sp>
        <p:nvSpPr>
          <p:cNvPr id="1076" name="Text Box 52"/>
          <p:cNvSpPr txBox="1">
            <a:spLocks noChangeArrowheads="1"/>
          </p:cNvSpPr>
          <p:nvPr/>
        </p:nvSpPr>
        <p:spPr bwMode="auto">
          <a:xfrm>
            <a:off x="6877050" y="4724400"/>
            <a:ext cx="647700" cy="762000"/>
          </a:xfrm>
          <a:prstGeom prst="rect">
            <a:avLst/>
          </a:prstGeom>
          <a:noFill/>
          <a:ln w="9525">
            <a:noFill/>
            <a:miter lim="800000"/>
            <a:headEnd/>
            <a:tailEnd/>
          </a:ln>
        </p:spPr>
        <p:txBody>
          <a:bodyPr>
            <a:spAutoFit/>
          </a:bodyPr>
          <a:lstStyle/>
          <a:p>
            <a:pPr>
              <a:spcBef>
                <a:spcPct val="50000"/>
              </a:spcBef>
            </a:pPr>
            <a:r>
              <a:rPr lang="en-US" altLang="zh-CN" sz="4400">
                <a:solidFill>
                  <a:srgbClr val="EF2A03"/>
                </a:solidFill>
              </a:rPr>
              <a:t>D</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76"/>
                                        </p:tgtEl>
                                        <p:attrNameLst>
                                          <p:attrName>style.visibility</p:attrName>
                                        </p:attrNameLst>
                                      </p:cBhvr>
                                      <p:to>
                                        <p:strVal val="visible"/>
                                      </p:to>
                                    </p:set>
                                    <p:animEffect transition="in" filter="box(in)">
                                      <p:cBhvr>
                                        <p:cTn id="7" dur="500"/>
                                        <p:tgtEl>
                                          <p:spTgt spid="10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r>
              <a:rPr lang="en-US" altLang="zh-CN" smtClean="0"/>
              <a:t>-19-</a:t>
            </a:r>
            <a:endParaRPr lang="zh-CN" altLang="en-US" smtClean="0"/>
          </a:p>
        </p:txBody>
      </p:sp>
      <p:sp>
        <p:nvSpPr>
          <p:cNvPr id="38914" name="矩形 2"/>
          <p:cNvSpPr>
            <a:spLocks noChangeAspect="1"/>
          </p:cNvSpPr>
          <p:nvPr/>
        </p:nvSpPr>
        <p:spPr bwMode="auto">
          <a:xfrm>
            <a:off x="508000" y="1903413"/>
            <a:ext cx="8128000" cy="3305175"/>
          </a:xfrm>
          <a:prstGeom prst="rect">
            <a:avLst/>
          </a:prstGeom>
          <a:noFill/>
          <a:ln w="9525">
            <a:noFill/>
            <a:miter lim="800000"/>
            <a:headEnd/>
            <a:tailEnd/>
          </a:ln>
        </p:spPr>
        <p:txBody>
          <a:bodyPr>
            <a:spAutoFit/>
          </a:bodyPr>
          <a:lstStyle/>
          <a:p>
            <a:pPr indent="266700">
              <a:lnSpc>
                <a:spcPct val="120000"/>
              </a:lnSpc>
              <a:tabLst>
                <a:tab pos="1028700" algn="l"/>
                <a:tab pos="1849438" algn="l"/>
                <a:tab pos="2536825" algn="l"/>
                <a:tab pos="3221038" algn="l"/>
              </a:tabLst>
            </a:pPr>
            <a:r>
              <a:rPr lang="zh-CN" altLang="zh-CN" sz="2200">
                <a:solidFill>
                  <a:srgbClr val="000000"/>
                </a:solidFill>
                <a:latin typeface="Times New Roman" pitchFamily="18" charset="0"/>
                <a:ea typeface="楷体" pitchFamily="49" charset="-122"/>
                <a:cs typeface="Times New Roman" pitchFamily="18" charset="0"/>
              </a:rPr>
              <a:t>在对工业文明的一片批判声中</a:t>
            </a:r>
            <a:r>
              <a:rPr lang="en-US" altLang="zh-CN" sz="2200">
                <a:solidFill>
                  <a:srgbClr val="000000"/>
                </a:solidFill>
                <a:latin typeface="Times New Roman" pitchFamily="18" charset="0"/>
                <a:ea typeface="楷体" pitchFamily="49" charset="-122"/>
                <a:cs typeface="Times New Roman" pitchFamily="18" charset="0"/>
              </a:rPr>
              <a:t>,</a:t>
            </a:r>
            <a:r>
              <a:rPr lang="zh-CN" altLang="zh-CN" sz="2200">
                <a:solidFill>
                  <a:srgbClr val="000000"/>
                </a:solidFill>
                <a:latin typeface="Times New Roman" pitchFamily="18" charset="0"/>
                <a:ea typeface="楷体" pitchFamily="49" charset="-122"/>
                <a:cs typeface="Times New Roman" pitchFamily="18" charset="0"/>
              </a:rPr>
              <a:t>另一批思想家也走上前台</a:t>
            </a:r>
            <a:r>
              <a:rPr lang="en-US" altLang="zh-CN" sz="2200">
                <a:solidFill>
                  <a:srgbClr val="000000"/>
                </a:solidFill>
                <a:latin typeface="Times New Roman" pitchFamily="18" charset="0"/>
                <a:ea typeface="楷体" pitchFamily="49" charset="-122"/>
                <a:cs typeface="Times New Roman" pitchFamily="18" charset="0"/>
              </a:rPr>
              <a:t>,</a:t>
            </a:r>
            <a:r>
              <a:rPr lang="zh-CN" altLang="zh-CN" sz="2200">
                <a:solidFill>
                  <a:srgbClr val="000000"/>
                </a:solidFill>
                <a:latin typeface="Times New Roman" pitchFamily="18" charset="0"/>
                <a:ea typeface="楷体" pitchFamily="49" charset="-122"/>
                <a:cs typeface="Times New Roman" pitchFamily="18" charset="0"/>
              </a:rPr>
              <a:t>他们坚决为现有的工业制度和社会体制辩护呐喊</a:t>
            </a:r>
            <a:r>
              <a:rPr lang="en-US" altLang="zh-CN" sz="2200">
                <a:solidFill>
                  <a:srgbClr val="000000"/>
                </a:solidFill>
                <a:latin typeface="Times New Roman" pitchFamily="18" charset="0"/>
                <a:ea typeface="方正书宋_GBK"/>
                <a:cs typeface="Times New Roman" pitchFamily="18" charset="0"/>
              </a:rPr>
              <a:t>,</a:t>
            </a:r>
            <a:r>
              <a:rPr lang="zh-CN" altLang="zh-CN" sz="2200">
                <a:solidFill>
                  <a:srgbClr val="000000"/>
                </a:solidFill>
                <a:latin typeface="Times New Roman" pitchFamily="18" charset="0"/>
                <a:ea typeface="楷体" pitchFamily="49" charset="-122"/>
              </a:rPr>
              <a:t>这批思想家主要为英国经济学家亚当</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斯密、大卫</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李嘉图等人。他们一致认为</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只有工业文明</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只有资本主义的经济自由</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才能增进国家的财富</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带来社会的进步</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实现理想的</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文明社会</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a:t>
            </a:r>
            <a:endParaRPr lang="zh-CN" altLang="zh-CN" sz="2200">
              <a:solidFill>
                <a:srgbClr val="000000"/>
              </a:solidFill>
              <a:latin typeface="NEU-BZ-S92"/>
              <a:ea typeface="方正书宋_GBK"/>
              <a:cs typeface="方正书宋_GBK"/>
            </a:endParaRPr>
          </a:p>
          <a:p>
            <a:pPr indent="266700" algn="r">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摘编自王斯德主编《世界通史</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ea typeface="楷体" pitchFamily="49" charset="-122"/>
              </a:rPr>
              <a:t>工业文明的兴盛》</a:t>
            </a: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zh-CN" altLang="zh-CN" sz="2200">
                <a:solidFill>
                  <a:srgbClr val="000000"/>
                </a:solidFill>
                <a:latin typeface="Times New Roman" pitchFamily="18" charset="0"/>
                <a:cs typeface="Times New Roman" pitchFamily="18" charset="0"/>
              </a:rPr>
              <a:t>提炼材料中关于工业文明的一种或两种观点</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并作简要评析。</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要求</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观点明确</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史论结合</a:t>
            </a:r>
            <a:r>
              <a:rPr lang="en-US" altLang="zh-CN" sz="2200">
                <a:solidFill>
                  <a:srgbClr val="000000"/>
                </a:solidFill>
                <a:latin typeface="Times New Roman" pitchFamily="18" charset="0"/>
                <a:cs typeface="Times New Roman" pitchFamily="18" charset="0"/>
              </a:rPr>
              <a:t>)</a:t>
            </a:r>
            <a:endParaRPr lang="zh-CN" altLang="zh-CN" sz="2200">
              <a:solidFill>
                <a:srgbClr val="000000"/>
              </a:solidFill>
              <a:latin typeface="NEU-BZ-S92"/>
              <a:ea typeface="方正书宋_GBK"/>
              <a:cs typeface="方正书宋_GBK"/>
            </a:endParaRPr>
          </a:p>
        </p:txBody>
      </p:sp>
      <p:sp>
        <p:nvSpPr>
          <p:cNvPr id="38915" name="Rectangle 4"/>
          <p:cNvSpPr>
            <a:spLocks noChangeArrowheads="1"/>
          </p:cNvSpPr>
          <p:nvPr/>
        </p:nvSpPr>
        <p:spPr bwMode="auto">
          <a:xfrm>
            <a:off x="684213" y="5516563"/>
            <a:ext cx="7848600" cy="822325"/>
          </a:xfrm>
          <a:prstGeom prst="rect">
            <a:avLst/>
          </a:prstGeom>
          <a:noFill/>
          <a:ln w="9525">
            <a:noFill/>
            <a:miter lim="800000"/>
            <a:headEnd/>
            <a:tailEnd/>
          </a:ln>
        </p:spPr>
        <p:txBody>
          <a:bodyPr>
            <a:spAutoFit/>
          </a:bodyPr>
          <a:lstStyle/>
          <a:p>
            <a:r>
              <a:rPr lang="zh-CN" altLang="zh-CN" sz="2400">
                <a:solidFill>
                  <a:srgbClr val="FF0000"/>
                </a:solidFill>
              </a:rPr>
              <a:t>思路导引</a:t>
            </a:r>
            <a:r>
              <a:rPr lang="en-US" altLang="zh-CN" sz="2400">
                <a:solidFill>
                  <a:srgbClr val="FF0000"/>
                </a:solidFill>
              </a:rPr>
              <a:t>:</a:t>
            </a:r>
            <a:r>
              <a:rPr lang="en-US" altLang="zh-CN" sz="2400">
                <a:solidFill>
                  <a:srgbClr val="000000"/>
                </a:solidFill>
              </a:rPr>
              <a:t> </a:t>
            </a:r>
            <a:r>
              <a:rPr lang="zh-CN" altLang="zh-CN" sz="2400">
                <a:solidFill>
                  <a:srgbClr val="000000"/>
                </a:solidFill>
                <a:latin typeface="楷体" pitchFamily="49" charset="-122"/>
                <a:ea typeface="楷体" pitchFamily="49" charset="-122"/>
              </a:rPr>
              <a:t>首先</a:t>
            </a:r>
            <a:r>
              <a:rPr lang="en-US" altLang="zh-CN" sz="2400">
                <a:solidFill>
                  <a:srgbClr val="000000"/>
                </a:solidFill>
                <a:latin typeface="楷体" pitchFamily="49" charset="-122"/>
                <a:ea typeface="楷体" pitchFamily="49" charset="-122"/>
              </a:rPr>
              <a:t>,</a:t>
            </a:r>
            <a:r>
              <a:rPr lang="zh-CN" altLang="zh-CN" sz="2400">
                <a:solidFill>
                  <a:srgbClr val="000000"/>
                </a:solidFill>
                <a:latin typeface="楷体" pitchFamily="49" charset="-122"/>
                <a:ea typeface="楷体" pitchFamily="49" charset="-122"/>
              </a:rPr>
              <a:t>提炼观点。其次</a:t>
            </a:r>
            <a:r>
              <a:rPr lang="en-US" altLang="zh-CN" sz="2400">
                <a:solidFill>
                  <a:srgbClr val="000000"/>
                </a:solidFill>
                <a:latin typeface="楷体" pitchFamily="49" charset="-122"/>
                <a:ea typeface="楷体" pitchFamily="49" charset="-122"/>
              </a:rPr>
              <a:t>,</a:t>
            </a:r>
            <a:r>
              <a:rPr lang="zh-CN" altLang="en-US" sz="2400">
                <a:solidFill>
                  <a:srgbClr val="000000"/>
                </a:solidFill>
                <a:latin typeface="楷体" pitchFamily="49" charset="-122"/>
                <a:ea typeface="楷体" pitchFamily="49" charset="-122"/>
              </a:rPr>
              <a:t>根据材料并</a:t>
            </a:r>
            <a:r>
              <a:rPr lang="zh-CN" altLang="zh-CN" sz="2400">
                <a:solidFill>
                  <a:srgbClr val="000000"/>
                </a:solidFill>
                <a:latin typeface="楷体" pitchFamily="49" charset="-122"/>
                <a:ea typeface="楷体" pitchFamily="49" charset="-122"/>
              </a:rPr>
              <a:t>结合史实展开论证</a:t>
            </a:r>
            <a:r>
              <a:rPr lang="en-US" altLang="zh-CN" sz="2400">
                <a:solidFill>
                  <a:srgbClr val="000000"/>
                </a:solidFill>
                <a:latin typeface="楷体" pitchFamily="49" charset="-122"/>
                <a:ea typeface="楷体" pitchFamily="49" charset="-122"/>
              </a:rPr>
              <a:t>,</a:t>
            </a:r>
            <a:r>
              <a:rPr lang="zh-CN" altLang="zh-CN" sz="2400">
                <a:solidFill>
                  <a:srgbClr val="000000"/>
                </a:solidFill>
                <a:latin typeface="楷体" pitchFamily="49" charset="-122"/>
                <a:ea typeface="楷体" pitchFamily="49" charset="-122"/>
              </a:rPr>
              <a:t>运用所学的各种史观</a:t>
            </a:r>
            <a:r>
              <a:rPr lang="en-US" altLang="zh-CN" sz="2400">
                <a:solidFill>
                  <a:srgbClr val="000000"/>
                </a:solidFill>
                <a:latin typeface="楷体" pitchFamily="49" charset="-122"/>
                <a:ea typeface="楷体" pitchFamily="49" charset="-122"/>
              </a:rPr>
              <a:t>,</a:t>
            </a:r>
            <a:r>
              <a:rPr lang="zh-CN" altLang="zh-CN" sz="2400">
                <a:solidFill>
                  <a:srgbClr val="000000"/>
                </a:solidFill>
                <a:latin typeface="楷体" pitchFamily="49" charset="-122"/>
                <a:ea typeface="楷体" pitchFamily="49" charset="-122"/>
              </a:rPr>
              <a:t>进行多角度解读。</a:t>
            </a:r>
            <a:endParaRPr lang="zh-CN" altLang="en-US" sz="2400">
              <a:solidFill>
                <a:srgbClr val="000000"/>
              </a:solidFill>
              <a:latin typeface="楷体" pitchFamily="49" charset="-122"/>
              <a:ea typeface="楷体" pitchFamily="49" charset="-122"/>
            </a:endParaRPr>
          </a:p>
        </p:txBody>
      </p:sp>
      <p:sp>
        <p:nvSpPr>
          <p:cNvPr id="38917" name="Line 5"/>
          <p:cNvSpPr>
            <a:spLocks noChangeShapeType="1"/>
          </p:cNvSpPr>
          <p:nvPr/>
        </p:nvSpPr>
        <p:spPr bwMode="auto">
          <a:xfrm>
            <a:off x="3492500" y="3500438"/>
            <a:ext cx="1008063" cy="0"/>
          </a:xfrm>
          <a:prstGeom prst="line">
            <a:avLst/>
          </a:prstGeom>
          <a:noFill/>
          <a:ln w="38100">
            <a:solidFill>
              <a:srgbClr val="0000FF"/>
            </a:solidFill>
            <a:round/>
            <a:headEnd/>
            <a:tailEnd/>
          </a:ln>
        </p:spPr>
        <p:txBody>
          <a:bodyPr/>
          <a:lstStyle/>
          <a:p>
            <a:endParaRPr lang="zh-CN" altLang="en-US"/>
          </a:p>
        </p:txBody>
      </p:sp>
      <p:sp>
        <p:nvSpPr>
          <p:cNvPr id="38918" name="Line 6"/>
          <p:cNvSpPr>
            <a:spLocks noChangeShapeType="1"/>
          </p:cNvSpPr>
          <p:nvPr/>
        </p:nvSpPr>
        <p:spPr bwMode="auto">
          <a:xfrm>
            <a:off x="6659563" y="3573463"/>
            <a:ext cx="503237" cy="0"/>
          </a:xfrm>
          <a:prstGeom prst="line">
            <a:avLst/>
          </a:prstGeom>
          <a:noFill/>
          <a:ln w="38100">
            <a:solidFill>
              <a:srgbClr val="0000FF"/>
            </a:solidFill>
            <a:round/>
            <a:headEnd/>
            <a:tailEnd/>
          </a:ln>
        </p:spPr>
        <p:txBody>
          <a:bodyPr/>
          <a:lstStyle/>
          <a:p>
            <a:endParaRPr lang="zh-CN" altLang="en-US"/>
          </a:p>
        </p:txBody>
      </p:sp>
      <p:sp>
        <p:nvSpPr>
          <p:cNvPr id="38919" name="Line 7"/>
          <p:cNvSpPr>
            <a:spLocks noChangeShapeType="1"/>
          </p:cNvSpPr>
          <p:nvPr/>
        </p:nvSpPr>
        <p:spPr bwMode="auto">
          <a:xfrm flipV="1">
            <a:off x="827088" y="3933825"/>
            <a:ext cx="576262" cy="0"/>
          </a:xfrm>
          <a:prstGeom prst="line">
            <a:avLst/>
          </a:prstGeom>
          <a:noFill/>
          <a:ln w="38100">
            <a:solidFill>
              <a:srgbClr val="0000FF"/>
            </a:solidFill>
            <a:round/>
            <a:headEnd/>
            <a:tailEnd/>
          </a:ln>
        </p:spPr>
        <p:txBody>
          <a:bodyPr/>
          <a:lstStyle/>
          <a:p>
            <a:endParaRPr lang="zh-CN" altLang="en-US"/>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8917"/>
                                        </p:tgtEl>
                                        <p:attrNameLst>
                                          <p:attrName>style.visibility</p:attrName>
                                        </p:attrNameLst>
                                      </p:cBhvr>
                                      <p:to>
                                        <p:strVal val="visible"/>
                                      </p:to>
                                    </p:set>
                                    <p:anim calcmode="lin" valueType="num">
                                      <p:cBhvr additive="base">
                                        <p:cTn id="7" dur="500" fill="hold"/>
                                        <p:tgtEl>
                                          <p:spTgt spid="38917"/>
                                        </p:tgtEl>
                                        <p:attrNameLst>
                                          <p:attrName>ppt_x</p:attrName>
                                        </p:attrNameLst>
                                      </p:cBhvr>
                                      <p:tavLst>
                                        <p:tav tm="0">
                                          <p:val>
                                            <p:strVal val="0-#ppt_w/2"/>
                                          </p:val>
                                        </p:tav>
                                        <p:tav tm="100000">
                                          <p:val>
                                            <p:strVal val="#ppt_x"/>
                                          </p:val>
                                        </p:tav>
                                      </p:tavLst>
                                    </p:anim>
                                    <p:anim calcmode="lin" valueType="num">
                                      <p:cBhvr additive="base">
                                        <p:cTn id="8" dur="500" fill="hold"/>
                                        <p:tgtEl>
                                          <p:spTgt spid="3891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8918"/>
                                        </p:tgtEl>
                                        <p:attrNameLst>
                                          <p:attrName>style.visibility</p:attrName>
                                        </p:attrNameLst>
                                      </p:cBhvr>
                                      <p:to>
                                        <p:strVal val="visible"/>
                                      </p:to>
                                    </p:set>
                                    <p:anim calcmode="lin" valueType="num">
                                      <p:cBhvr additive="base">
                                        <p:cTn id="13" dur="500" fill="hold"/>
                                        <p:tgtEl>
                                          <p:spTgt spid="38918"/>
                                        </p:tgtEl>
                                        <p:attrNameLst>
                                          <p:attrName>ppt_x</p:attrName>
                                        </p:attrNameLst>
                                      </p:cBhvr>
                                      <p:tavLst>
                                        <p:tav tm="0">
                                          <p:val>
                                            <p:strVal val="1+#ppt_w/2"/>
                                          </p:val>
                                        </p:tav>
                                        <p:tav tm="100000">
                                          <p:val>
                                            <p:strVal val="#ppt_x"/>
                                          </p:val>
                                        </p:tav>
                                      </p:tavLst>
                                    </p:anim>
                                    <p:anim calcmode="lin" valueType="num">
                                      <p:cBhvr additive="base">
                                        <p:cTn id="14" dur="500" fill="hold"/>
                                        <p:tgtEl>
                                          <p:spTgt spid="3891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38919"/>
                                        </p:tgtEl>
                                        <p:attrNameLst>
                                          <p:attrName>style.visibility</p:attrName>
                                        </p:attrNameLst>
                                      </p:cBhvr>
                                      <p:to>
                                        <p:strVal val="visible"/>
                                      </p:to>
                                    </p:set>
                                    <p:animEffect transition="in" filter="blinds(horizontal)">
                                      <p:cBhvr>
                                        <p:cTn id="19" dur="500"/>
                                        <p:tgtEl>
                                          <p:spTgt spid="389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7" grpId="0" animBg="1"/>
      <p:bldP spid="38918" grpId="0" animBg="1"/>
      <p:bldP spid="3891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r>
              <a:rPr lang="en-US" altLang="zh-CN" smtClean="0"/>
              <a:t>-20-</a:t>
            </a:r>
            <a:endParaRPr lang="zh-CN" altLang="en-US" smtClean="0"/>
          </a:p>
        </p:txBody>
      </p:sp>
      <p:sp>
        <p:nvSpPr>
          <p:cNvPr id="4" name="矩形 3"/>
          <p:cNvSpPr>
            <a:spLocks noChangeAspect="1"/>
          </p:cNvSpPr>
          <p:nvPr/>
        </p:nvSpPr>
        <p:spPr bwMode="auto">
          <a:xfrm>
            <a:off x="508000" y="1295400"/>
            <a:ext cx="8128000" cy="4108450"/>
          </a:xfrm>
          <a:prstGeom prst="rect">
            <a:avLst/>
          </a:prstGeom>
          <a:noFill/>
          <a:ln w="9525">
            <a:noFill/>
            <a:miter lim="800000"/>
            <a:headEnd/>
            <a:tailEnd/>
          </a:ln>
        </p:spPr>
        <p:txBody>
          <a:bodyPr>
            <a:spAutoFit/>
          </a:bodyPr>
          <a:lstStyle/>
          <a:p>
            <a:pPr indent="266700">
              <a:lnSpc>
                <a:spcPct val="120000"/>
              </a:lnSpc>
              <a:tabLst>
                <a:tab pos="1028700" algn="l"/>
                <a:tab pos="1849438" algn="l"/>
                <a:tab pos="2536825" algn="l"/>
                <a:tab pos="3221038" algn="l"/>
              </a:tabLst>
            </a:pP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zh-CN" altLang="zh-CN" sz="2200">
                <a:solidFill>
                  <a:srgbClr val="FF0000"/>
                </a:solidFill>
                <a:ea typeface="黑体" pitchFamily="49" charset="-122"/>
              </a:rPr>
              <a:t>参考答案</a:t>
            </a:r>
            <a:r>
              <a:rPr lang="en-US" altLang="zh-CN" sz="2200">
                <a:solidFill>
                  <a:srgbClr val="FF0000"/>
                </a:solidFill>
                <a:ea typeface="黑体" pitchFamily="49" charset="-122"/>
              </a:rPr>
              <a:t>:</a:t>
            </a:r>
            <a:r>
              <a:rPr lang="en-US" altLang="zh-CN" sz="2200">
                <a:solidFill>
                  <a:srgbClr val="000000"/>
                </a:solidFill>
                <a:ea typeface="黑体" pitchFamily="49" charset="-122"/>
              </a:rPr>
              <a:t> </a:t>
            </a:r>
            <a:r>
              <a:rPr lang="zh-CN" altLang="zh-CN" sz="2200">
                <a:solidFill>
                  <a:srgbClr val="000000"/>
                </a:solidFill>
                <a:latin typeface="Times New Roman" pitchFamily="18" charset="0"/>
                <a:cs typeface="Times New Roman" pitchFamily="18" charset="0"/>
              </a:rPr>
              <a:t>观点一</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工业文明给社会带来灾难。</a:t>
            </a: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zh-CN" altLang="zh-CN" sz="2200">
                <a:solidFill>
                  <a:srgbClr val="000000"/>
                </a:solidFill>
                <a:latin typeface="Times New Roman" pitchFamily="18" charset="0"/>
                <a:cs typeface="Times New Roman" pitchFamily="18" charset="0"/>
              </a:rPr>
              <a:t>评析</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工业文明给广大的劳动者带来苦难</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社会分裂为两大对立的阶级</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工业资产阶级和工业无产阶级</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或出现社会的贫富分化</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生产力发展了</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但工人阶级丧失劳动权利</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产品分配不平等</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人权受到侵犯</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工业文明带来环境的破坏</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工业文明的西方殖民扩张</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给亚非拉人民带来了灾难。</a:t>
            </a: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zh-CN" altLang="zh-CN" sz="2200">
                <a:solidFill>
                  <a:srgbClr val="000000"/>
                </a:solidFill>
                <a:latin typeface="Times New Roman" pitchFamily="18" charset="0"/>
                <a:cs typeface="Times New Roman" pitchFamily="18" charset="0"/>
              </a:rPr>
              <a:t>观点二</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工业文明给社会带来福祉。</a:t>
            </a: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zh-CN" altLang="zh-CN" sz="2200">
                <a:solidFill>
                  <a:srgbClr val="000000"/>
                </a:solidFill>
                <a:latin typeface="Times New Roman" pitchFamily="18" charset="0"/>
                <a:cs typeface="Times New Roman" pitchFamily="18" charset="0"/>
              </a:rPr>
              <a:t>评析</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工业文明带来资本主义的自由经济和市场竞争</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生产力的发展</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能增加国家财富</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带来社会进步</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工业文明推进了城市化进程。</a:t>
            </a:r>
            <a:endParaRPr lang="zh-CN" altLang="zh-CN" sz="2200">
              <a:solidFill>
                <a:srgbClr val="000000"/>
              </a:solidFill>
              <a:latin typeface="NEU-BZ-S92"/>
              <a:ea typeface="方正书宋_GBK"/>
              <a:cs typeface="方正书宋_GBK"/>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down)">
                                      <p:cBhvr>
                                        <p:cTn id="7" dur="500"/>
                                        <p:tgtEl>
                                          <p:spTgt spid="4">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wipe(down)">
                                      <p:cBhvr>
                                        <p:cTn id="10" dur="500"/>
                                        <p:tgtEl>
                                          <p:spTgt spid="4">
                                            <p:txEl>
                                              <p:pRg st="2" end="2"/>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wipe(down)">
                                      <p:cBhvr>
                                        <p:cTn id="13" dur="500"/>
                                        <p:tgtEl>
                                          <p:spTgt spid="4">
                                            <p:txEl>
                                              <p:pRg st="3" end="3"/>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4">
                                            <p:txEl>
                                              <p:pRg st="4" end="4"/>
                                            </p:txEl>
                                          </p:spTgt>
                                        </p:tgtEl>
                                        <p:attrNameLst>
                                          <p:attrName>style.visibility</p:attrName>
                                        </p:attrNameLst>
                                      </p:cBhvr>
                                      <p:to>
                                        <p:strVal val="visible"/>
                                      </p:to>
                                    </p:set>
                                    <p:animEffect transition="in" filter="wipe(down)">
                                      <p:cBhvr>
                                        <p:cTn id="16"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a:xfrm>
            <a:off x="8172450" y="476250"/>
            <a:ext cx="971550" cy="365125"/>
          </a:xfrm>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r>
              <a:rPr lang="en-US" altLang="zh-CN" smtClean="0"/>
              <a:t>-21-</a:t>
            </a:r>
            <a:endParaRPr lang="zh-CN" altLang="en-US" smtClean="0"/>
          </a:p>
        </p:txBody>
      </p:sp>
      <p:sp>
        <p:nvSpPr>
          <p:cNvPr id="40962" name="矩形 2"/>
          <p:cNvSpPr>
            <a:spLocks noChangeAspect="1"/>
          </p:cNvSpPr>
          <p:nvPr/>
        </p:nvSpPr>
        <p:spPr bwMode="auto">
          <a:xfrm>
            <a:off x="508000" y="2724150"/>
            <a:ext cx="8128000" cy="1663700"/>
          </a:xfrm>
          <a:prstGeom prst="rect">
            <a:avLst/>
          </a:prstGeom>
          <a:noFill/>
          <a:ln w="9525">
            <a:noFill/>
            <a:miter lim="800000"/>
            <a:headEnd/>
            <a:tailEnd/>
          </a:ln>
        </p:spPr>
        <p:txBody>
          <a:bodyPr>
            <a:spAutoFit/>
          </a:bodyPr>
          <a:lstStyle/>
          <a:p>
            <a:pPr indent="266700">
              <a:lnSpc>
                <a:spcPct val="120000"/>
              </a:lnSpc>
              <a:tabLst>
                <a:tab pos="1028700" algn="l"/>
                <a:tab pos="1849438" algn="l"/>
                <a:tab pos="2536825" algn="l"/>
                <a:tab pos="3221038" algn="l"/>
              </a:tabLst>
            </a:pPr>
            <a:r>
              <a:rPr lang="zh-CN" altLang="zh-CN" sz="2200">
                <a:solidFill>
                  <a:srgbClr val="000000"/>
                </a:solidFill>
                <a:latin typeface="Times New Roman" pitchFamily="18" charset="0"/>
                <a:cs typeface="Times New Roman" pitchFamily="18" charset="0"/>
              </a:rPr>
              <a:t>观点三</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工业文明给社会带来的利弊共存。</a:t>
            </a:r>
            <a:endParaRPr lang="zh-CN" altLang="zh-CN" sz="2200">
              <a:solidFill>
                <a:srgbClr val="000000"/>
              </a:solidFill>
              <a:latin typeface="NEU-BZ-S92"/>
              <a:ea typeface="方正书宋_GBK"/>
              <a:cs typeface="Times New Roman" pitchFamily="18" charset="0"/>
            </a:endParaRPr>
          </a:p>
          <a:p>
            <a:pPr indent="266700">
              <a:lnSpc>
                <a:spcPct val="120000"/>
              </a:lnSpc>
              <a:tabLst>
                <a:tab pos="1028700" algn="l"/>
                <a:tab pos="1849438" algn="l"/>
                <a:tab pos="2536825" algn="l"/>
                <a:tab pos="3221038" algn="l"/>
              </a:tabLst>
            </a:pPr>
            <a:r>
              <a:rPr lang="zh-CN" altLang="zh-CN" sz="2200">
                <a:solidFill>
                  <a:srgbClr val="000000"/>
                </a:solidFill>
                <a:latin typeface="Times New Roman" pitchFamily="18" charset="0"/>
                <a:cs typeface="Times New Roman" pitchFamily="18" charset="0"/>
              </a:rPr>
              <a:t>评析</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利</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主要表现为促进生产力和自由经济的发展</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增加国家财富</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带来社会文明的进步</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弊</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主要表现为给广大的劳动者带来苦难</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造成社会的不平等和国家地区发展的不平衡。</a:t>
            </a:r>
            <a:endParaRPr lang="zh-CN" altLang="zh-CN" sz="2200">
              <a:solidFill>
                <a:srgbClr val="000000"/>
              </a:solidFill>
              <a:latin typeface="NEU-BZ-S92"/>
              <a:ea typeface="方正书宋_GBK"/>
              <a:cs typeface="方正书宋_GBK"/>
            </a:endParaRPr>
          </a:p>
        </p:txBody>
      </p:sp>
    </p:spTree>
  </p:cSld>
  <p:clrMapOvr>
    <a:masterClrMapping/>
  </p:clrMapOvr>
  <p:transition spd="slow">
    <p:circl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8" name="Picture 2"/>
          <p:cNvPicPr>
            <a:picLocks noChangeAspect="1" noChangeArrowheads="1"/>
          </p:cNvPicPr>
          <p:nvPr/>
        </p:nvPicPr>
        <p:blipFill>
          <a:blip r:embed="rId3"/>
          <a:srcRect/>
          <a:stretch>
            <a:fillRect/>
          </a:stretch>
        </p:blipFill>
        <p:spPr bwMode="auto">
          <a:xfrm>
            <a:off x="3613150" y="549275"/>
            <a:ext cx="1957388" cy="487363"/>
          </a:xfrm>
          <a:prstGeom prst="rect">
            <a:avLst/>
          </a:prstGeom>
          <a:noFill/>
          <a:ln w="9525">
            <a:noFill/>
            <a:miter lim="800000"/>
            <a:headEnd/>
            <a:tailEnd/>
          </a:ln>
        </p:spPr>
      </p:pic>
      <p:graphicFrame>
        <p:nvGraphicFramePr>
          <p:cNvPr id="82947" name="Object 3"/>
          <p:cNvGraphicFramePr>
            <a:graphicFrameLocks noChangeAspect="1"/>
          </p:cNvGraphicFramePr>
          <p:nvPr/>
        </p:nvGraphicFramePr>
        <p:xfrm>
          <a:off x="890588" y="1238250"/>
          <a:ext cx="7858125" cy="1092200"/>
        </p:xfrm>
        <a:graphic>
          <a:graphicData uri="http://schemas.openxmlformats.org/presentationml/2006/ole">
            <p:oleObj spid="_x0000_s82947" name="文档" r:id="rId4" imgW="7859569" imgH="1096531" progId="Word.Document.8">
              <p:embed/>
            </p:oleObj>
          </a:graphicData>
        </a:graphic>
      </p:graphicFrame>
      <p:pic>
        <p:nvPicPr>
          <p:cNvPr id="3" name="Picture 4" descr="16YLBRMTS11-9.TIF"/>
          <p:cNvPicPr>
            <a:picLocks noChangeAspect="1" noChangeArrowheads="1"/>
          </p:cNvPicPr>
          <p:nvPr/>
        </p:nvPicPr>
        <p:blipFill>
          <a:blip r:embed="rId5" r:link="rId6"/>
          <a:srcRect/>
          <a:stretch>
            <a:fillRect/>
          </a:stretch>
        </p:blipFill>
        <p:spPr bwMode="auto">
          <a:xfrm>
            <a:off x="1042988" y="1700213"/>
            <a:ext cx="6978650" cy="3690937"/>
          </a:xfrm>
          <a:prstGeom prst="rect">
            <a:avLst/>
          </a:prstGeom>
          <a:noFill/>
          <a:ln w="9525">
            <a:noFill/>
            <a:miter lim="800000"/>
            <a:headEnd/>
            <a:tailEnd/>
          </a:ln>
        </p:spPr>
      </p:pic>
      <p:sp>
        <p:nvSpPr>
          <p:cNvPr id="82950" name="灯片编号占位符 1"/>
          <p:cNvSpPr txBox="1">
            <a:spLocks noGrp="1"/>
          </p:cNvSpPr>
          <p:nvPr/>
        </p:nvSpPr>
        <p:spPr bwMode="auto">
          <a:xfrm>
            <a:off x="8172450" y="476250"/>
            <a:ext cx="971550" cy="365125"/>
          </a:xfrm>
          <a:prstGeom prst="rect">
            <a:avLst/>
          </a:prstGeom>
          <a:noFill/>
          <a:ln w="9525">
            <a:noFill/>
            <a:miter lim="800000"/>
            <a:headEnd/>
            <a:tailEnd/>
          </a:ln>
        </p:spPr>
        <p:txBody>
          <a:bodyPr/>
          <a:lstStyle/>
          <a:p>
            <a:pPr algn="ctr"/>
            <a:r>
              <a:rPr lang="en-US" altLang="zh-CN">
                <a:solidFill>
                  <a:schemeClr val="bg1"/>
                </a:solidFill>
                <a:latin typeface="黑体" pitchFamily="49" charset="-122"/>
                <a:ea typeface="黑体" pitchFamily="49" charset="-122"/>
              </a:rPr>
              <a:t>-22-</a:t>
            </a:r>
            <a:endParaRPr lang="zh-CN" altLang="en-US">
              <a:solidFill>
                <a:schemeClr val="bg1"/>
              </a:solidFill>
              <a:latin typeface="黑体" pitchFamily="49" charset="-122"/>
              <a:ea typeface="黑体"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2947"/>
                                        </p:tgtEl>
                                        <p:attrNameLst>
                                          <p:attrName>style.visibility</p:attrName>
                                        </p:attrNameLst>
                                      </p:cBhvr>
                                      <p:to>
                                        <p:strVal val="visible"/>
                                      </p:to>
                                    </p:set>
                                    <p:animEffect transition="in" filter="blinds(horizontal)">
                                      <p:cBhvr>
                                        <p:cTn id="7" dur="500"/>
                                        <p:tgtEl>
                                          <p:spTgt spid="8294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animEffect transition="in" filter="fade">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灯片编号占位符 3"/>
          <p:cNvSpPr>
            <a:spLocks noGrp="1"/>
          </p:cNvSpPr>
          <p:nvPr>
            <p:ph type="sldNum" sz="quarter" idx="10"/>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r>
              <a:rPr lang="en-US" altLang="zh-CN" smtClean="0"/>
              <a:t>-2-</a:t>
            </a:r>
            <a:endParaRPr lang="zh-CN" altLang="en-US" smtClean="0"/>
          </a:p>
        </p:txBody>
      </p:sp>
      <p:sp>
        <p:nvSpPr>
          <p:cNvPr id="13" name="椭圆 12">
            <a:hlinkClick r:id="rId3" action="ppaction://hlinksldjump"/>
          </p:cNvPr>
          <p:cNvSpPr/>
          <p:nvPr/>
        </p:nvSpPr>
        <p:spPr>
          <a:xfrm>
            <a:off x="395288" y="1052513"/>
            <a:ext cx="269875" cy="269875"/>
          </a:xfrm>
          <a:prstGeom prst="ellipse">
            <a:avLst/>
          </a:prstGeom>
          <a:solidFill>
            <a:srgbClr val="FFEDAB"/>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rgbClr val="CD242B"/>
                </a:solidFill>
              </a:rPr>
              <a:t>1</a:t>
            </a:r>
            <a:endParaRPr lang="zh-CN" altLang="en-US" dirty="0">
              <a:solidFill>
                <a:srgbClr val="CD242B"/>
              </a:solidFill>
            </a:endParaRPr>
          </a:p>
        </p:txBody>
      </p:sp>
      <p:sp>
        <p:nvSpPr>
          <p:cNvPr id="14" name="椭圆 13">
            <a:hlinkClick r:id="rId4" action="ppaction://hlinksldjump"/>
          </p:cNvPr>
          <p:cNvSpPr/>
          <p:nvPr/>
        </p:nvSpPr>
        <p:spPr>
          <a:xfrm>
            <a:off x="728663" y="1052513"/>
            <a:ext cx="269875" cy="269875"/>
          </a:xfrm>
          <a:prstGeom prst="ellipse">
            <a:avLst/>
          </a:prstGeom>
          <a:solidFill>
            <a:srgbClr val="E2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chemeClr val="bg1"/>
                </a:solidFill>
              </a:rPr>
              <a:t>2</a:t>
            </a:r>
            <a:endParaRPr lang="zh-CN" altLang="en-US" dirty="0">
              <a:solidFill>
                <a:schemeClr val="bg1"/>
              </a:solidFill>
            </a:endParaRPr>
          </a:p>
        </p:txBody>
      </p:sp>
      <p:sp>
        <p:nvSpPr>
          <p:cNvPr id="15" name="椭圆 14">
            <a:hlinkClick r:id="rId5" action="ppaction://hlinksldjump"/>
          </p:cNvPr>
          <p:cNvSpPr/>
          <p:nvPr/>
        </p:nvSpPr>
        <p:spPr>
          <a:xfrm>
            <a:off x="1062038" y="1052513"/>
            <a:ext cx="269875" cy="269875"/>
          </a:xfrm>
          <a:prstGeom prst="ellipse">
            <a:avLst/>
          </a:prstGeom>
          <a:solidFill>
            <a:srgbClr val="FFEDAB"/>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rgbClr val="CD242B"/>
                </a:solidFill>
              </a:rPr>
              <a:t>3</a:t>
            </a:r>
            <a:endParaRPr lang="zh-CN" altLang="en-US" dirty="0">
              <a:solidFill>
                <a:srgbClr val="CD242B"/>
              </a:solidFill>
            </a:endParaRPr>
          </a:p>
        </p:txBody>
      </p:sp>
      <p:sp>
        <p:nvSpPr>
          <p:cNvPr id="16" name="椭圆 15">
            <a:hlinkClick r:id="rId6" action="ppaction://hlinksldjump"/>
          </p:cNvPr>
          <p:cNvSpPr/>
          <p:nvPr/>
        </p:nvSpPr>
        <p:spPr>
          <a:xfrm>
            <a:off x="1395413" y="1052513"/>
            <a:ext cx="269875" cy="269875"/>
          </a:xfrm>
          <a:prstGeom prst="ellipse">
            <a:avLst/>
          </a:prstGeom>
          <a:solidFill>
            <a:srgbClr val="FFEDAB"/>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rgbClr val="CD242B"/>
                </a:solidFill>
              </a:rPr>
              <a:t>4</a:t>
            </a:r>
            <a:endParaRPr lang="zh-CN" altLang="en-US" dirty="0">
              <a:solidFill>
                <a:srgbClr val="CD242B"/>
              </a:solidFill>
            </a:endParaRPr>
          </a:p>
        </p:txBody>
      </p:sp>
      <p:sp>
        <p:nvSpPr>
          <p:cNvPr id="24" name="圆角矩形 23">
            <a:hlinkClick r:id="rId7" action="ppaction://hlinksldjump"/>
          </p:cNvPr>
          <p:cNvSpPr/>
          <p:nvPr/>
        </p:nvSpPr>
        <p:spPr>
          <a:xfrm>
            <a:off x="2060575" y="1052513"/>
            <a:ext cx="946150" cy="288925"/>
          </a:xfrm>
          <a:prstGeom prst="roundRect">
            <a:avLst/>
          </a:prstGeom>
          <a:solidFill>
            <a:srgbClr val="FFE3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E75E22"/>
                </a:solidFill>
                <a:latin typeface="+mj-ea"/>
                <a:ea typeface="+mj-ea"/>
              </a:rPr>
              <a:t>考情分析</a:t>
            </a:r>
          </a:p>
        </p:txBody>
      </p:sp>
      <p:sp>
        <p:nvSpPr>
          <p:cNvPr id="14343" name="矩形 1"/>
          <p:cNvSpPr>
            <a:spLocks noChangeAspect="1"/>
          </p:cNvSpPr>
          <p:nvPr/>
        </p:nvSpPr>
        <p:spPr bwMode="auto">
          <a:xfrm>
            <a:off x="539750" y="1341438"/>
            <a:ext cx="8128000" cy="3303587"/>
          </a:xfrm>
          <a:prstGeom prst="rect">
            <a:avLst/>
          </a:prstGeom>
          <a:noFill/>
          <a:ln w="9525">
            <a:noFill/>
            <a:miter lim="800000"/>
            <a:headEnd/>
            <a:tailEnd/>
          </a:ln>
        </p:spPr>
        <p:txBody>
          <a:bodyPr>
            <a:spAutoFit/>
          </a:bodyPr>
          <a:lstStyle/>
          <a:p>
            <a:pPr>
              <a:lnSpc>
                <a:spcPct val="120000"/>
              </a:lnSpc>
              <a:tabLst>
                <a:tab pos="1028700" algn="l"/>
                <a:tab pos="1849438" algn="l"/>
                <a:tab pos="2536825" algn="l"/>
                <a:tab pos="3221038" algn="l"/>
              </a:tabLst>
            </a:pPr>
            <a:r>
              <a:rPr lang="en-US" altLang="zh-CN" sz="2200" b="1">
                <a:solidFill>
                  <a:srgbClr val="000000"/>
                </a:solidFill>
                <a:latin typeface="Times New Roman" pitchFamily="18" charset="0"/>
                <a:cs typeface="Times New Roman" pitchFamily="18" charset="0"/>
              </a:rPr>
              <a:t>2</a:t>
            </a:r>
            <a:r>
              <a:rPr lang="en-US" altLang="zh-CN" sz="2200">
                <a:solidFill>
                  <a:srgbClr val="000000"/>
                </a:solidFill>
                <a:latin typeface="Times New Roman" pitchFamily="18" charset="0"/>
                <a:cs typeface="Times New Roman" pitchFamily="18" charset="0"/>
              </a:rPr>
              <a:t>.(2016</a:t>
            </a:r>
            <a:r>
              <a:rPr lang="zh-CN" altLang="zh-CN" sz="2200">
                <a:solidFill>
                  <a:srgbClr val="000000"/>
                </a:solidFill>
                <a:latin typeface="Times New Roman" pitchFamily="18" charset="0"/>
                <a:ea typeface="楷体" pitchFamily="49" charset="-122"/>
                <a:cs typeface="Times New Roman" pitchFamily="18" charset="0"/>
              </a:rPr>
              <a:t>课标全国</a:t>
            </a:r>
            <a:r>
              <a:rPr lang="zh-CN" altLang="zh-CN" sz="2200">
                <a:solidFill>
                  <a:srgbClr val="000000"/>
                </a:solidFill>
                <a:latin typeface="NEU-BZ-S92"/>
              </a:rPr>
              <a:t>Ⅱ</a:t>
            </a:r>
            <a:r>
              <a:rPr lang="en-US" altLang="zh-CN" sz="2200">
                <a:solidFill>
                  <a:srgbClr val="000000"/>
                </a:solidFill>
                <a:latin typeface="Times New Roman" pitchFamily="18" charset="0"/>
                <a:cs typeface="Times New Roman" pitchFamily="18" charset="0"/>
              </a:rPr>
              <a:t>,33)</a:t>
            </a:r>
            <a:r>
              <a:rPr lang="zh-CN" altLang="zh-CN" sz="2200">
                <a:solidFill>
                  <a:srgbClr val="000000"/>
                </a:solidFill>
                <a:latin typeface="Times New Roman" pitchFamily="18" charset="0"/>
                <a:cs typeface="Times New Roman" pitchFamily="18" charset="0"/>
              </a:rPr>
              <a:t>英国</a:t>
            </a:r>
            <a:r>
              <a:rPr lang="en-US" altLang="zh-CN" sz="2200">
                <a:solidFill>
                  <a:srgbClr val="000000"/>
                </a:solidFill>
                <a:latin typeface="Times New Roman" pitchFamily="18" charset="0"/>
                <a:cs typeface="Times New Roman" pitchFamily="18" charset="0"/>
              </a:rPr>
              <a:t>18</a:t>
            </a:r>
            <a:r>
              <a:rPr lang="zh-CN" altLang="zh-CN" sz="2200">
                <a:solidFill>
                  <a:srgbClr val="000000"/>
                </a:solidFill>
                <a:latin typeface="Times New Roman" pitchFamily="18" charset="0"/>
                <a:cs typeface="Times New Roman" pitchFamily="18" charset="0"/>
              </a:rPr>
              <a:t>世纪人口死亡率明显下降</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但</a:t>
            </a:r>
            <a:r>
              <a:rPr lang="en-US" altLang="zh-CN" sz="2200">
                <a:solidFill>
                  <a:srgbClr val="000000"/>
                </a:solidFill>
                <a:latin typeface="Times New Roman" pitchFamily="18" charset="0"/>
                <a:cs typeface="Times New Roman" pitchFamily="18" charset="0"/>
              </a:rPr>
              <a:t>1816</a:t>
            </a:r>
            <a:r>
              <a:rPr lang="zh-CN" altLang="zh-CN" sz="2200">
                <a:solidFill>
                  <a:srgbClr val="000000"/>
                </a:solidFill>
                <a:latin typeface="Times New Roman" pitchFamily="18" charset="0"/>
                <a:cs typeface="Times New Roman" pitchFamily="18" charset="0"/>
              </a:rPr>
              <a:t>年以后死亡率上升。</a:t>
            </a:r>
            <a:r>
              <a:rPr lang="en-US" altLang="zh-CN" sz="2200">
                <a:solidFill>
                  <a:srgbClr val="000000"/>
                </a:solidFill>
                <a:latin typeface="Times New Roman" pitchFamily="18" charset="0"/>
                <a:cs typeface="Times New Roman" pitchFamily="18" charset="0"/>
              </a:rPr>
              <a:t>1831—1841</a:t>
            </a:r>
            <a:r>
              <a:rPr lang="zh-CN" altLang="zh-CN" sz="2200">
                <a:solidFill>
                  <a:srgbClr val="000000"/>
                </a:solidFill>
                <a:latin typeface="Times New Roman" pitchFamily="18" charset="0"/>
                <a:cs typeface="Times New Roman" pitchFamily="18" charset="0"/>
              </a:rPr>
              <a:t>年</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工厂集中的伯明翰每千人死亡率由</a:t>
            </a:r>
            <a:r>
              <a:rPr lang="en-US" altLang="zh-CN" sz="2200">
                <a:solidFill>
                  <a:srgbClr val="000000"/>
                </a:solidFill>
                <a:latin typeface="Times New Roman" pitchFamily="18" charset="0"/>
                <a:cs typeface="Times New Roman" pitchFamily="18" charset="0"/>
              </a:rPr>
              <a:t>14.6</a:t>
            </a:r>
            <a:r>
              <a:rPr lang="zh-CN" altLang="zh-CN" sz="2200">
                <a:solidFill>
                  <a:srgbClr val="000000"/>
                </a:solidFill>
                <a:latin typeface="Times New Roman" pitchFamily="18" charset="0"/>
                <a:cs typeface="Times New Roman" pitchFamily="18" charset="0"/>
              </a:rPr>
              <a:t>上升到</a:t>
            </a:r>
            <a:r>
              <a:rPr lang="en-US" altLang="zh-CN" sz="2200">
                <a:solidFill>
                  <a:srgbClr val="000000"/>
                </a:solidFill>
                <a:latin typeface="Times New Roman" pitchFamily="18" charset="0"/>
                <a:cs typeface="Times New Roman" pitchFamily="18" charset="0"/>
              </a:rPr>
              <a:t>27.2,</a:t>
            </a:r>
            <a:r>
              <a:rPr lang="zh-CN" altLang="zh-CN" sz="2200">
                <a:solidFill>
                  <a:srgbClr val="000000"/>
                </a:solidFill>
                <a:latin typeface="Times New Roman" pitchFamily="18" charset="0"/>
                <a:cs typeface="Times New Roman" pitchFamily="18" charset="0"/>
              </a:rPr>
              <a:t>利物浦由</a:t>
            </a:r>
            <a:r>
              <a:rPr lang="en-US" altLang="zh-CN" sz="2200">
                <a:solidFill>
                  <a:srgbClr val="000000"/>
                </a:solidFill>
                <a:latin typeface="Times New Roman" pitchFamily="18" charset="0"/>
                <a:cs typeface="Times New Roman" pitchFamily="18" charset="0"/>
              </a:rPr>
              <a:t>21</a:t>
            </a:r>
            <a:r>
              <a:rPr lang="zh-CN" altLang="zh-CN" sz="2200">
                <a:solidFill>
                  <a:srgbClr val="000000"/>
                </a:solidFill>
                <a:latin typeface="Times New Roman" pitchFamily="18" charset="0"/>
                <a:cs typeface="Times New Roman" pitchFamily="18" charset="0"/>
              </a:rPr>
              <a:t>上升到</a:t>
            </a:r>
            <a:r>
              <a:rPr lang="en-US" altLang="zh-CN" sz="2200">
                <a:solidFill>
                  <a:srgbClr val="000000"/>
                </a:solidFill>
                <a:latin typeface="Times New Roman" pitchFamily="18" charset="0"/>
                <a:cs typeface="Times New Roman" pitchFamily="18" charset="0"/>
              </a:rPr>
              <a:t>34.8</a:t>
            </a:r>
            <a:r>
              <a:rPr lang="zh-CN" altLang="zh-CN" sz="2200">
                <a:solidFill>
                  <a:srgbClr val="000000"/>
                </a:solidFill>
                <a:latin typeface="Times New Roman" pitchFamily="18" charset="0"/>
                <a:cs typeface="Times New Roman" pitchFamily="18" charset="0"/>
              </a:rPr>
              <a:t>。导致上述情况发生的重要原因是</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　　</a:t>
            </a:r>
            <a:r>
              <a:rPr lang="en-US" altLang="zh-CN" sz="2200">
                <a:solidFill>
                  <a:srgbClr val="000000"/>
                </a:solidFill>
                <a:latin typeface="Times New Roman" pitchFamily="18" charset="0"/>
                <a:cs typeface="Times New Roman" pitchFamily="18" charset="0"/>
              </a:rPr>
              <a:t>)</a:t>
            </a:r>
            <a:endParaRPr lang="zh-CN" altLang="zh-CN" sz="2200">
              <a:solidFill>
                <a:srgbClr val="000000"/>
              </a:solidFill>
              <a:latin typeface="NEU-BZ-S92"/>
              <a:ea typeface="方正书宋_GBK"/>
              <a:cs typeface="方正书宋_GBK"/>
            </a:endParaRPr>
          </a:p>
          <a:p>
            <a:pPr>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A.</a:t>
            </a:r>
            <a:r>
              <a:rPr lang="zh-CN" altLang="zh-CN" sz="2200">
                <a:solidFill>
                  <a:srgbClr val="000000"/>
                </a:solidFill>
                <a:latin typeface="Times New Roman" pitchFamily="18" charset="0"/>
                <a:cs typeface="Times New Roman" pitchFamily="18" charset="0"/>
              </a:rPr>
              <a:t>城市环境极其恶化</a:t>
            </a:r>
            <a:endParaRPr lang="zh-CN" altLang="zh-CN" sz="2200">
              <a:solidFill>
                <a:srgbClr val="000000"/>
              </a:solidFill>
              <a:latin typeface="NEU-BZ-S92"/>
              <a:ea typeface="方正书宋_GBK"/>
              <a:cs typeface="方正书宋_GBK"/>
            </a:endParaRPr>
          </a:p>
          <a:p>
            <a:pPr>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B.</a:t>
            </a:r>
            <a:r>
              <a:rPr lang="zh-CN" altLang="zh-CN" sz="2200">
                <a:solidFill>
                  <a:srgbClr val="000000"/>
                </a:solidFill>
                <a:latin typeface="Times New Roman" pitchFamily="18" charset="0"/>
                <a:cs typeface="Times New Roman" pitchFamily="18" charset="0"/>
              </a:rPr>
              <a:t>化学工业污染严重</a:t>
            </a:r>
            <a:endParaRPr lang="zh-CN" altLang="zh-CN" sz="2200">
              <a:solidFill>
                <a:srgbClr val="000000"/>
              </a:solidFill>
              <a:latin typeface="NEU-BZ-S92"/>
              <a:ea typeface="方正书宋_GBK"/>
              <a:cs typeface="方正书宋_GBK"/>
            </a:endParaRPr>
          </a:p>
          <a:p>
            <a:pPr>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C.</a:t>
            </a:r>
            <a:r>
              <a:rPr lang="zh-CN" altLang="zh-CN" sz="2200">
                <a:solidFill>
                  <a:srgbClr val="000000"/>
                </a:solidFill>
                <a:latin typeface="Times New Roman" pitchFamily="18" charset="0"/>
                <a:cs typeface="Times New Roman" pitchFamily="18" charset="0"/>
              </a:rPr>
              <a:t>人口膨胀食物短缺</a:t>
            </a:r>
            <a:endParaRPr lang="zh-CN" altLang="zh-CN" sz="2200">
              <a:solidFill>
                <a:srgbClr val="000000"/>
              </a:solidFill>
              <a:latin typeface="NEU-BZ-S92"/>
              <a:ea typeface="方正书宋_GBK"/>
              <a:cs typeface="方正书宋_GBK"/>
            </a:endParaRPr>
          </a:p>
          <a:p>
            <a:pPr>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D.</a:t>
            </a:r>
            <a:r>
              <a:rPr lang="zh-CN" altLang="zh-CN" sz="2200">
                <a:solidFill>
                  <a:srgbClr val="000000"/>
                </a:solidFill>
                <a:latin typeface="Times New Roman" pitchFamily="18" charset="0"/>
                <a:cs typeface="Times New Roman" pitchFamily="18" charset="0"/>
              </a:rPr>
              <a:t>医疗技术水平下降</a:t>
            </a:r>
            <a:endParaRPr lang="zh-CN" altLang="zh-CN" sz="2200">
              <a:solidFill>
                <a:srgbClr val="000000"/>
              </a:solidFill>
              <a:latin typeface="NEU-BZ-S92"/>
              <a:ea typeface="方正书宋_GBK"/>
              <a:cs typeface="方正书宋_GBK"/>
            </a:endParaRPr>
          </a:p>
        </p:txBody>
      </p:sp>
      <p:sp>
        <p:nvSpPr>
          <p:cNvPr id="10" name="五边形 9"/>
          <p:cNvSpPr/>
          <p:nvPr/>
        </p:nvSpPr>
        <p:spPr>
          <a:xfrm>
            <a:off x="7812088" y="6381750"/>
            <a:ext cx="1081087" cy="287338"/>
          </a:xfrm>
          <a:prstGeom prst="homePlate">
            <a:avLst/>
          </a:prstGeom>
          <a:solidFill>
            <a:srgbClr val="5FBA0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dirty="0">
                <a:latin typeface="+mj-ea"/>
                <a:ea typeface="+mj-ea"/>
              </a:rPr>
              <a:t>  答案</a:t>
            </a:r>
          </a:p>
        </p:txBody>
      </p:sp>
      <p:sp>
        <p:nvSpPr>
          <p:cNvPr id="11" name="五边形 10"/>
          <p:cNvSpPr/>
          <p:nvPr/>
        </p:nvSpPr>
        <p:spPr>
          <a:xfrm>
            <a:off x="6916738" y="6381750"/>
            <a:ext cx="1079500" cy="287338"/>
          </a:xfrm>
          <a:prstGeom prst="homePlate">
            <a:avLst/>
          </a:prstGeom>
          <a:solidFill>
            <a:srgbClr val="5FBA0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dirty="0">
                <a:latin typeface="+mj-ea"/>
                <a:ea typeface="+mj-ea"/>
              </a:rPr>
              <a:t>解析</a:t>
            </a:r>
          </a:p>
        </p:txBody>
      </p:sp>
      <p:sp>
        <p:nvSpPr>
          <p:cNvPr id="14364" name="Text Box 28"/>
          <p:cNvSpPr txBox="1">
            <a:spLocks noChangeArrowheads="1"/>
          </p:cNvSpPr>
          <p:nvPr/>
        </p:nvSpPr>
        <p:spPr bwMode="auto">
          <a:xfrm>
            <a:off x="5219700" y="3141663"/>
            <a:ext cx="647700" cy="762000"/>
          </a:xfrm>
          <a:prstGeom prst="rect">
            <a:avLst/>
          </a:prstGeom>
          <a:noFill/>
          <a:ln w="9525">
            <a:noFill/>
            <a:miter lim="800000"/>
            <a:headEnd/>
            <a:tailEnd/>
          </a:ln>
        </p:spPr>
        <p:txBody>
          <a:bodyPr>
            <a:spAutoFit/>
          </a:bodyPr>
          <a:lstStyle/>
          <a:p>
            <a:pPr>
              <a:spcBef>
                <a:spcPct val="50000"/>
              </a:spcBef>
            </a:pPr>
            <a:r>
              <a:rPr lang="en-US" altLang="zh-CN" sz="4400">
                <a:solidFill>
                  <a:srgbClr val="EF2A03"/>
                </a:solidFill>
              </a:rPr>
              <a:t>A</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364"/>
                                        </p:tgtEl>
                                        <p:attrNameLst>
                                          <p:attrName>style.visibility</p:attrName>
                                        </p:attrNameLst>
                                      </p:cBhvr>
                                      <p:to>
                                        <p:strVal val="visible"/>
                                      </p:to>
                                    </p:set>
                                    <p:animEffect transition="in" filter="box(in)">
                                      <p:cBhvr>
                                        <p:cTn id="7" dur="500"/>
                                        <p:tgtEl>
                                          <p:spTgt spid="143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6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灯片编号占位符 3"/>
          <p:cNvSpPr>
            <a:spLocks noGrp="1"/>
          </p:cNvSpPr>
          <p:nvPr>
            <p:ph type="sldNum" sz="quarter" idx="10"/>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r>
              <a:rPr lang="en-US" altLang="zh-CN" smtClean="0"/>
              <a:t>-3-</a:t>
            </a:r>
            <a:endParaRPr lang="zh-CN" altLang="en-US" smtClean="0"/>
          </a:p>
        </p:txBody>
      </p:sp>
      <p:sp>
        <p:nvSpPr>
          <p:cNvPr id="3" name="椭圆 2">
            <a:hlinkClick r:id="rId3" action="ppaction://hlinksldjump"/>
          </p:cNvPr>
          <p:cNvSpPr/>
          <p:nvPr/>
        </p:nvSpPr>
        <p:spPr>
          <a:xfrm>
            <a:off x="395288" y="1052513"/>
            <a:ext cx="269875" cy="269875"/>
          </a:xfrm>
          <a:prstGeom prst="ellipse">
            <a:avLst/>
          </a:prstGeom>
          <a:solidFill>
            <a:srgbClr val="FFEDAB"/>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rgbClr val="CD242B"/>
                </a:solidFill>
              </a:rPr>
              <a:t>1</a:t>
            </a:r>
            <a:endParaRPr lang="zh-CN" altLang="en-US" dirty="0">
              <a:solidFill>
                <a:srgbClr val="CD242B"/>
              </a:solidFill>
            </a:endParaRPr>
          </a:p>
        </p:txBody>
      </p:sp>
      <p:sp>
        <p:nvSpPr>
          <p:cNvPr id="4" name="椭圆 3">
            <a:hlinkClick r:id="rId4" action="ppaction://hlinksldjump"/>
          </p:cNvPr>
          <p:cNvSpPr/>
          <p:nvPr/>
        </p:nvSpPr>
        <p:spPr>
          <a:xfrm>
            <a:off x="728663" y="1052513"/>
            <a:ext cx="269875" cy="269875"/>
          </a:xfrm>
          <a:prstGeom prst="ellipse">
            <a:avLst/>
          </a:prstGeom>
          <a:solidFill>
            <a:srgbClr val="FFEDAB"/>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rgbClr val="CD242B"/>
                </a:solidFill>
              </a:rPr>
              <a:t>2</a:t>
            </a:r>
            <a:endParaRPr lang="zh-CN" altLang="en-US" dirty="0">
              <a:solidFill>
                <a:srgbClr val="CD242B"/>
              </a:solidFill>
            </a:endParaRPr>
          </a:p>
        </p:txBody>
      </p:sp>
      <p:sp>
        <p:nvSpPr>
          <p:cNvPr id="5" name="椭圆 4">
            <a:hlinkClick r:id="rId5" action="ppaction://hlinksldjump"/>
          </p:cNvPr>
          <p:cNvSpPr/>
          <p:nvPr/>
        </p:nvSpPr>
        <p:spPr>
          <a:xfrm>
            <a:off x="1062038" y="1052513"/>
            <a:ext cx="269875" cy="269875"/>
          </a:xfrm>
          <a:prstGeom prst="ellipse">
            <a:avLst/>
          </a:prstGeom>
          <a:solidFill>
            <a:srgbClr val="E2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chemeClr val="bg1"/>
                </a:solidFill>
              </a:rPr>
              <a:t>3</a:t>
            </a:r>
            <a:endParaRPr lang="zh-CN" altLang="en-US" dirty="0">
              <a:solidFill>
                <a:schemeClr val="bg1"/>
              </a:solidFill>
            </a:endParaRPr>
          </a:p>
        </p:txBody>
      </p:sp>
      <p:sp>
        <p:nvSpPr>
          <p:cNvPr id="6" name="椭圆 5">
            <a:hlinkClick r:id="rId6" action="ppaction://hlinksldjump"/>
          </p:cNvPr>
          <p:cNvSpPr/>
          <p:nvPr/>
        </p:nvSpPr>
        <p:spPr>
          <a:xfrm>
            <a:off x="1395413" y="1052513"/>
            <a:ext cx="269875" cy="269875"/>
          </a:xfrm>
          <a:prstGeom prst="ellipse">
            <a:avLst/>
          </a:prstGeom>
          <a:solidFill>
            <a:srgbClr val="FFEDAB"/>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rgbClr val="CD242B"/>
                </a:solidFill>
              </a:rPr>
              <a:t>4</a:t>
            </a:r>
            <a:endParaRPr lang="zh-CN" altLang="en-US" dirty="0">
              <a:solidFill>
                <a:srgbClr val="CD242B"/>
              </a:solidFill>
            </a:endParaRPr>
          </a:p>
        </p:txBody>
      </p:sp>
      <p:sp>
        <p:nvSpPr>
          <p:cNvPr id="14" name="圆角矩形 13">
            <a:hlinkClick r:id="rId7" action="ppaction://hlinksldjump"/>
          </p:cNvPr>
          <p:cNvSpPr/>
          <p:nvPr/>
        </p:nvSpPr>
        <p:spPr>
          <a:xfrm>
            <a:off x="2060575" y="1052513"/>
            <a:ext cx="946150" cy="288925"/>
          </a:xfrm>
          <a:prstGeom prst="roundRect">
            <a:avLst/>
          </a:prstGeom>
          <a:solidFill>
            <a:srgbClr val="FFE3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E75E22"/>
                </a:solidFill>
                <a:latin typeface="+mj-ea"/>
                <a:ea typeface="+mj-ea"/>
              </a:rPr>
              <a:t>考情分析</a:t>
            </a:r>
          </a:p>
        </p:txBody>
      </p:sp>
      <p:sp>
        <p:nvSpPr>
          <p:cNvPr id="16391" name="矩形 1"/>
          <p:cNvSpPr>
            <a:spLocks noChangeAspect="1"/>
          </p:cNvSpPr>
          <p:nvPr/>
        </p:nvSpPr>
        <p:spPr bwMode="auto">
          <a:xfrm>
            <a:off x="539750" y="1341438"/>
            <a:ext cx="8128000" cy="3303587"/>
          </a:xfrm>
          <a:prstGeom prst="rect">
            <a:avLst/>
          </a:prstGeom>
          <a:noFill/>
          <a:ln w="9525">
            <a:noFill/>
            <a:miter lim="800000"/>
            <a:headEnd/>
            <a:tailEnd/>
          </a:ln>
        </p:spPr>
        <p:txBody>
          <a:bodyPr>
            <a:spAutoFit/>
          </a:bodyPr>
          <a:lstStyle/>
          <a:p>
            <a:pPr>
              <a:lnSpc>
                <a:spcPct val="120000"/>
              </a:lnSpc>
              <a:tabLst>
                <a:tab pos="1028700" algn="l"/>
                <a:tab pos="1849438" algn="l"/>
                <a:tab pos="2536825" algn="l"/>
                <a:tab pos="3221038" algn="l"/>
              </a:tabLst>
            </a:pPr>
            <a:r>
              <a:rPr lang="en-US" altLang="zh-CN" sz="2200" b="1">
                <a:solidFill>
                  <a:srgbClr val="000000"/>
                </a:solidFill>
                <a:latin typeface="Times New Roman" pitchFamily="18" charset="0"/>
                <a:cs typeface="Times New Roman" pitchFamily="18" charset="0"/>
              </a:rPr>
              <a:t>3</a:t>
            </a:r>
            <a:r>
              <a:rPr lang="en-US" altLang="zh-CN" sz="2200">
                <a:solidFill>
                  <a:srgbClr val="000000"/>
                </a:solidFill>
                <a:latin typeface="Times New Roman" pitchFamily="18" charset="0"/>
                <a:cs typeface="Times New Roman" pitchFamily="18" charset="0"/>
              </a:rPr>
              <a:t>.(2016</a:t>
            </a:r>
            <a:r>
              <a:rPr lang="zh-CN" altLang="zh-CN" sz="2200">
                <a:solidFill>
                  <a:srgbClr val="000000"/>
                </a:solidFill>
                <a:latin typeface="Times New Roman" pitchFamily="18" charset="0"/>
                <a:ea typeface="楷体" pitchFamily="49" charset="-122"/>
                <a:cs typeface="Times New Roman" pitchFamily="18" charset="0"/>
              </a:rPr>
              <a:t>课标全国</a:t>
            </a:r>
            <a:r>
              <a:rPr lang="zh-CN" altLang="zh-CN" sz="2200">
                <a:solidFill>
                  <a:srgbClr val="000000"/>
                </a:solidFill>
                <a:latin typeface="NEU-BZ-S92"/>
              </a:rPr>
              <a:t>Ⅲ</a:t>
            </a:r>
            <a:r>
              <a:rPr lang="en-US" altLang="zh-CN" sz="2200">
                <a:solidFill>
                  <a:srgbClr val="000000"/>
                </a:solidFill>
                <a:latin typeface="Times New Roman" pitchFamily="18" charset="0"/>
                <a:cs typeface="Times New Roman" pitchFamily="18" charset="0"/>
              </a:rPr>
              <a:t>,33)19</a:t>
            </a:r>
            <a:r>
              <a:rPr lang="zh-CN" altLang="zh-CN" sz="2200">
                <a:solidFill>
                  <a:srgbClr val="000000"/>
                </a:solidFill>
                <a:latin typeface="Times New Roman" pitchFamily="18" charset="0"/>
                <a:cs typeface="Times New Roman" pitchFamily="18" charset="0"/>
              </a:rPr>
              <a:t>世纪</a:t>
            </a:r>
            <a:r>
              <a:rPr lang="en-US" altLang="zh-CN" sz="2200">
                <a:solidFill>
                  <a:srgbClr val="000000"/>
                </a:solidFill>
                <a:latin typeface="Times New Roman" pitchFamily="18" charset="0"/>
                <a:cs typeface="Times New Roman" pitchFamily="18" charset="0"/>
              </a:rPr>
              <a:t>60</a:t>
            </a:r>
            <a:r>
              <a:rPr lang="zh-CN" altLang="zh-CN" sz="2200">
                <a:solidFill>
                  <a:srgbClr val="000000"/>
                </a:solidFill>
                <a:latin typeface="Times New Roman" pitchFamily="18" charset="0"/>
                <a:cs typeface="Times New Roman" pitchFamily="18" charset="0"/>
              </a:rPr>
              <a:t>年代</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总长超过</a:t>
            </a:r>
            <a:r>
              <a:rPr lang="en-US" altLang="zh-CN" sz="2200">
                <a:solidFill>
                  <a:srgbClr val="000000"/>
                </a:solidFill>
                <a:latin typeface="Times New Roman" pitchFamily="18" charset="0"/>
                <a:cs typeface="Times New Roman" pitchFamily="18" charset="0"/>
              </a:rPr>
              <a:t>3</a:t>
            </a:r>
            <a:r>
              <a:rPr lang="zh-CN" altLang="zh-CN" sz="2200">
                <a:solidFill>
                  <a:srgbClr val="000000"/>
                </a:solidFill>
                <a:latin typeface="Times New Roman" pitchFamily="18" charset="0"/>
                <a:cs typeface="Times New Roman" pitchFamily="18" charset="0"/>
              </a:rPr>
              <a:t>万英里的美国铁路有多种轨距。南部铁路轨距以</a:t>
            </a:r>
            <a:r>
              <a:rPr lang="en-US" altLang="zh-CN" sz="2200">
                <a:solidFill>
                  <a:srgbClr val="000000"/>
                </a:solidFill>
                <a:latin typeface="Times New Roman" pitchFamily="18" charset="0"/>
                <a:cs typeface="Times New Roman" pitchFamily="18" charset="0"/>
              </a:rPr>
              <a:t>5</a:t>
            </a:r>
            <a:r>
              <a:rPr lang="zh-CN" altLang="zh-CN" sz="2200">
                <a:solidFill>
                  <a:srgbClr val="000000"/>
                </a:solidFill>
                <a:latin typeface="Times New Roman" pitchFamily="18" charset="0"/>
                <a:cs typeface="Times New Roman" pitchFamily="18" charset="0"/>
              </a:rPr>
              <a:t>英尺居多</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北部最普遍的轨距是</a:t>
            </a:r>
            <a:r>
              <a:rPr lang="en-US" altLang="zh-CN" sz="2200">
                <a:solidFill>
                  <a:srgbClr val="000000"/>
                </a:solidFill>
                <a:latin typeface="Times New Roman" pitchFamily="18" charset="0"/>
                <a:cs typeface="Times New Roman" pitchFamily="18" charset="0"/>
              </a:rPr>
              <a:t>4.9</a:t>
            </a:r>
            <a:r>
              <a:rPr lang="zh-CN" altLang="zh-CN" sz="2200">
                <a:solidFill>
                  <a:srgbClr val="000000"/>
                </a:solidFill>
                <a:latin typeface="Times New Roman" pitchFamily="18" charset="0"/>
                <a:cs typeface="Times New Roman" pitchFamily="18" charset="0"/>
              </a:rPr>
              <a:t>英尺</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部分地区还采用</a:t>
            </a:r>
            <a:r>
              <a:rPr lang="en-US" altLang="zh-CN" sz="2200">
                <a:solidFill>
                  <a:srgbClr val="000000"/>
                </a:solidFill>
                <a:latin typeface="Times New Roman" pitchFamily="18" charset="0"/>
                <a:cs typeface="Times New Roman" pitchFamily="18" charset="0"/>
              </a:rPr>
              <a:t>6</a:t>
            </a:r>
            <a:r>
              <a:rPr lang="zh-CN" altLang="zh-CN" sz="2200">
                <a:solidFill>
                  <a:srgbClr val="000000"/>
                </a:solidFill>
                <a:latin typeface="Times New Roman" pitchFamily="18" charset="0"/>
                <a:cs typeface="Times New Roman" pitchFamily="18" charset="0"/>
              </a:rPr>
              <a:t>英尺、</a:t>
            </a:r>
            <a:r>
              <a:rPr lang="en-US" altLang="zh-CN" sz="2200">
                <a:solidFill>
                  <a:srgbClr val="000000"/>
                </a:solidFill>
                <a:latin typeface="Times New Roman" pitchFamily="18" charset="0"/>
                <a:cs typeface="Times New Roman" pitchFamily="18" charset="0"/>
              </a:rPr>
              <a:t>5.6</a:t>
            </a:r>
            <a:r>
              <a:rPr lang="zh-CN" altLang="zh-CN" sz="2200">
                <a:solidFill>
                  <a:srgbClr val="000000"/>
                </a:solidFill>
                <a:latin typeface="Times New Roman" pitchFamily="18" charset="0"/>
                <a:cs typeface="Times New Roman" pitchFamily="18" charset="0"/>
              </a:rPr>
              <a:t>英尺的轨距。这反映出当时美国</a:t>
            </a:r>
            <a:r>
              <a:rPr lang="en-US" altLang="zh-CN" sz="2200">
                <a:solidFill>
                  <a:srgbClr val="000000"/>
                </a:solidFill>
                <a:latin typeface="Times New Roman" pitchFamily="18" charset="0"/>
                <a:cs typeface="Times New Roman" pitchFamily="18" charset="0"/>
              </a:rPr>
              <a:t>(</a:t>
            </a:r>
            <a:r>
              <a:rPr lang="zh-CN" altLang="zh-CN" sz="2200">
                <a:solidFill>
                  <a:srgbClr val="000000"/>
                </a:solidFill>
                <a:latin typeface="Times New Roman" pitchFamily="18" charset="0"/>
                <a:cs typeface="Times New Roman" pitchFamily="18" charset="0"/>
              </a:rPr>
              <a:t>　　</a:t>
            </a:r>
            <a:r>
              <a:rPr lang="en-US" altLang="zh-CN" sz="2200">
                <a:solidFill>
                  <a:srgbClr val="000000"/>
                </a:solidFill>
                <a:latin typeface="Times New Roman" pitchFamily="18" charset="0"/>
                <a:cs typeface="Times New Roman" pitchFamily="18" charset="0"/>
              </a:rPr>
              <a:t>)</a:t>
            </a:r>
            <a:endParaRPr lang="zh-CN" altLang="zh-CN" sz="2200">
              <a:solidFill>
                <a:srgbClr val="000000"/>
              </a:solidFill>
              <a:latin typeface="NEU-BZ-S92"/>
              <a:ea typeface="方正书宋_GBK"/>
              <a:cs typeface="方正书宋_GBK"/>
            </a:endParaRPr>
          </a:p>
          <a:p>
            <a:pPr>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A.</a:t>
            </a:r>
            <a:r>
              <a:rPr lang="zh-CN" altLang="zh-CN" sz="2200">
                <a:solidFill>
                  <a:srgbClr val="000000"/>
                </a:solidFill>
                <a:latin typeface="Times New Roman" pitchFamily="18" charset="0"/>
                <a:cs typeface="Times New Roman" pitchFamily="18" charset="0"/>
              </a:rPr>
              <a:t>尚未形成成熟的统一国内市场</a:t>
            </a:r>
            <a:endParaRPr lang="zh-CN" altLang="zh-CN" sz="2200">
              <a:solidFill>
                <a:srgbClr val="000000"/>
              </a:solidFill>
              <a:latin typeface="NEU-BZ-S92"/>
              <a:ea typeface="方正书宋_GBK"/>
              <a:cs typeface="方正书宋_GBK"/>
            </a:endParaRPr>
          </a:p>
          <a:p>
            <a:pPr>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B.</a:t>
            </a:r>
            <a:r>
              <a:rPr lang="zh-CN" altLang="zh-CN" sz="2200">
                <a:solidFill>
                  <a:srgbClr val="000000"/>
                </a:solidFill>
                <a:latin typeface="Times New Roman" pitchFamily="18" charset="0"/>
                <a:cs typeface="Times New Roman" pitchFamily="18" charset="0"/>
              </a:rPr>
              <a:t>铁路是经济增长的主导部门</a:t>
            </a:r>
            <a:endParaRPr lang="zh-CN" altLang="zh-CN" sz="2200">
              <a:solidFill>
                <a:srgbClr val="000000"/>
              </a:solidFill>
              <a:latin typeface="NEU-BZ-S92"/>
              <a:ea typeface="方正书宋_GBK"/>
              <a:cs typeface="方正书宋_GBK"/>
            </a:endParaRPr>
          </a:p>
          <a:p>
            <a:pPr>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C.</a:t>
            </a:r>
            <a:r>
              <a:rPr lang="zh-CN" altLang="zh-CN" sz="2200">
                <a:solidFill>
                  <a:srgbClr val="000000"/>
                </a:solidFill>
                <a:latin typeface="Times New Roman" pitchFamily="18" charset="0"/>
                <a:cs typeface="Times New Roman" pitchFamily="18" charset="0"/>
              </a:rPr>
              <a:t>科技水平限制了制造业的发展</a:t>
            </a:r>
            <a:endParaRPr lang="zh-CN" altLang="zh-CN" sz="2200">
              <a:solidFill>
                <a:srgbClr val="000000"/>
              </a:solidFill>
              <a:latin typeface="NEU-BZ-S92"/>
              <a:ea typeface="方正书宋_GBK"/>
              <a:cs typeface="方正书宋_GBK"/>
            </a:endParaRPr>
          </a:p>
          <a:p>
            <a:pPr>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D.</a:t>
            </a:r>
            <a:r>
              <a:rPr lang="zh-CN" altLang="zh-CN" sz="2200">
                <a:solidFill>
                  <a:srgbClr val="000000"/>
                </a:solidFill>
                <a:latin typeface="Times New Roman" pitchFamily="18" charset="0"/>
                <a:cs typeface="Times New Roman" pitchFamily="18" charset="0"/>
              </a:rPr>
              <a:t>战争破坏了基础交通设施建设</a:t>
            </a:r>
            <a:endParaRPr lang="zh-CN" altLang="zh-CN" sz="2200">
              <a:solidFill>
                <a:srgbClr val="000000"/>
              </a:solidFill>
              <a:latin typeface="NEU-BZ-S92"/>
              <a:ea typeface="方正书宋_GBK"/>
              <a:cs typeface="方正书宋_GBK"/>
            </a:endParaRPr>
          </a:p>
        </p:txBody>
      </p:sp>
      <p:sp>
        <p:nvSpPr>
          <p:cNvPr id="10" name="五边形 9"/>
          <p:cNvSpPr/>
          <p:nvPr/>
        </p:nvSpPr>
        <p:spPr>
          <a:xfrm>
            <a:off x="7812088" y="6381750"/>
            <a:ext cx="1081087" cy="287338"/>
          </a:xfrm>
          <a:prstGeom prst="homePlate">
            <a:avLst/>
          </a:prstGeom>
          <a:solidFill>
            <a:srgbClr val="5FBA0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dirty="0">
                <a:latin typeface="+mj-ea"/>
                <a:ea typeface="+mj-ea"/>
              </a:rPr>
              <a:t>  答案</a:t>
            </a:r>
          </a:p>
        </p:txBody>
      </p:sp>
      <p:sp>
        <p:nvSpPr>
          <p:cNvPr id="11" name="五边形 10"/>
          <p:cNvSpPr/>
          <p:nvPr/>
        </p:nvSpPr>
        <p:spPr>
          <a:xfrm>
            <a:off x="6916738" y="6381750"/>
            <a:ext cx="1079500" cy="287338"/>
          </a:xfrm>
          <a:prstGeom prst="homePlate">
            <a:avLst/>
          </a:prstGeom>
          <a:solidFill>
            <a:srgbClr val="5FBA0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dirty="0">
                <a:latin typeface="+mj-ea"/>
                <a:ea typeface="+mj-ea"/>
              </a:rPr>
              <a:t>解析</a:t>
            </a:r>
          </a:p>
        </p:txBody>
      </p:sp>
      <p:sp>
        <p:nvSpPr>
          <p:cNvPr id="18460" name="Text Box 28"/>
          <p:cNvSpPr txBox="1">
            <a:spLocks noChangeArrowheads="1"/>
          </p:cNvSpPr>
          <p:nvPr/>
        </p:nvSpPr>
        <p:spPr bwMode="auto">
          <a:xfrm>
            <a:off x="6011863" y="3068638"/>
            <a:ext cx="647700" cy="762000"/>
          </a:xfrm>
          <a:prstGeom prst="rect">
            <a:avLst/>
          </a:prstGeom>
          <a:noFill/>
          <a:ln w="9525">
            <a:noFill/>
            <a:miter lim="800000"/>
            <a:headEnd/>
            <a:tailEnd/>
          </a:ln>
        </p:spPr>
        <p:txBody>
          <a:bodyPr>
            <a:spAutoFit/>
          </a:bodyPr>
          <a:lstStyle/>
          <a:p>
            <a:pPr>
              <a:spcBef>
                <a:spcPct val="50000"/>
              </a:spcBef>
            </a:pPr>
            <a:r>
              <a:rPr lang="en-US" altLang="zh-CN" sz="4400">
                <a:solidFill>
                  <a:srgbClr val="EF2A03"/>
                </a:solidFill>
              </a:rPr>
              <a:t>A</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460"/>
                                        </p:tgtEl>
                                        <p:attrNameLst>
                                          <p:attrName>style.visibility</p:attrName>
                                        </p:attrNameLst>
                                      </p:cBhvr>
                                      <p:to>
                                        <p:strVal val="visible"/>
                                      </p:to>
                                    </p:set>
                                    <p:animEffect transition="in" filter="box(in)">
                                      <p:cBhvr>
                                        <p:cTn id="7" dur="500"/>
                                        <p:tgtEl>
                                          <p:spTgt spid="18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6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0" name="灯片编号占位符 3"/>
          <p:cNvSpPr>
            <a:spLocks noGrp="1"/>
          </p:cNvSpPr>
          <p:nvPr>
            <p:ph type="sldNum" sz="quarter" idx="10"/>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r>
              <a:rPr lang="en-US" altLang="zh-CN" smtClean="0"/>
              <a:t>-4-</a:t>
            </a:r>
            <a:endParaRPr lang="zh-CN" altLang="en-US" smtClean="0"/>
          </a:p>
        </p:txBody>
      </p:sp>
      <p:sp>
        <p:nvSpPr>
          <p:cNvPr id="3" name="椭圆 2">
            <a:hlinkClick r:id="rId3" action="ppaction://hlinksldjump"/>
          </p:cNvPr>
          <p:cNvSpPr/>
          <p:nvPr/>
        </p:nvSpPr>
        <p:spPr>
          <a:xfrm>
            <a:off x="395288" y="1052513"/>
            <a:ext cx="269875" cy="269875"/>
          </a:xfrm>
          <a:prstGeom prst="ellipse">
            <a:avLst/>
          </a:prstGeom>
          <a:solidFill>
            <a:srgbClr val="FFEDAB"/>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rgbClr val="CD242B"/>
                </a:solidFill>
              </a:rPr>
              <a:t>1</a:t>
            </a:r>
            <a:endParaRPr lang="zh-CN" altLang="en-US" dirty="0">
              <a:solidFill>
                <a:srgbClr val="CD242B"/>
              </a:solidFill>
            </a:endParaRPr>
          </a:p>
        </p:txBody>
      </p:sp>
      <p:sp>
        <p:nvSpPr>
          <p:cNvPr id="4" name="椭圆 3">
            <a:hlinkClick r:id="rId4" action="ppaction://hlinksldjump"/>
          </p:cNvPr>
          <p:cNvSpPr/>
          <p:nvPr/>
        </p:nvSpPr>
        <p:spPr>
          <a:xfrm>
            <a:off x="728663" y="1052513"/>
            <a:ext cx="269875" cy="269875"/>
          </a:xfrm>
          <a:prstGeom prst="ellipse">
            <a:avLst/>
          </a:prstGeom>
          <a:solidFill>
            <a:srgbClr val="FFEDAB"/>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rgbClr val="CD242B"/>
                </a:solidFill>
              </a:rPr>
              <a:t>2</a:t>
            </a:r>
            <a:endParaRPr lang="zh-CN" altLang="en-US" dirty="0">
              <a:solidFill>
                <a:srgbClr val="CD242B"/>
              </a:solidFill>
            </a:endParaRPr>
          </a:p>
        </p:txBody>
      </p:sp>
      <p:sp>
        <p:nvSpPr>
          <p:cNvPr id="5" name="椭圆 4">
            <a:hlinkClick r:id="rId5" action="ppaction://hlinksldjump"/>
          </p:cNvPr>
          <p:cNvSpPr/>
          <p:nvPr/>
        </p:nvSpPr>
        <p:spPr>
          <a:xfrm>
            <a:off x="1062038" y="1052513"/>
            <a:ext cx="269875" cy="269875"/>
          </a:xfrm>
          <a:prstGeom prst="ellipse">
            <a:avLst/>
          </a:prstGeom>
          <a:solidFill>
            <a:srgbClr val="FFEDAB"/>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rgbClr val="CD242B"/>
                </a:solidFill>
              </a:rPr>
              <a:t>3</a:t>
            </a:r>
            <a:endParaRPr lang="zh-CN" altLang="en-US" dirty="0">
              <a:solidFill>
                <a:srgbClr val="CD242B"/>
              </a:solidFill>
            </a:endParaRPr>
          </a:p>
        </p:txBody>
      </p:sp>
      <p:sp>
        <p:nvSpPr>
          <p:cNvPr id="6" name="椭圆 5">
            <a:hlinkClick r:id="rId6" action="ppaction://hlinksldjump"/>
          </p:cNvPr>
          <p:cNvSpPr/>
          <p:nvPr/>
        </p:nvSpPr>
        <p:spPr>
          <a:xfrm>
            <a:off x="1395413" y="1052513"/>
            <a:ext cx="269875" cy="269875"/>
          </a:xfrm>
          <a:prstGeom prst="ellipse">
            <a:avLst/>
          </a:prstGeom>
          <a:solidFill>
            <a:srgbClr val="E2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chemeClr val="bg1"/>
                </a:solidFill>
              </a:rPr>
              <a:t>4</a:t>
            </a:r>
            <a:endParaRPr lang="zh-CN" altLang="en-US" dirty="0">
              <a:solidFill>
                <a:schemeClr val="bg1"/>
              </a:solidFill>
            </a:endParaRPr>
          </a:p>
        </p:txBody>
      </p:sp>
      <p:sp>
        <p:nvSpPr>
          <p:cNvPr id="14" name="圆角矩形 13">
            <a:hlinkClick r:id="rId7" action="ppaction://hlinksldjump"/>
          </p:cNvPr>
          <p:cNvSpPr/>
          <p:nvPr/>
        </p:nvSpPr>
        <p:spPr>
          <a:xfrm>
            <a:off x="2060575" y="1052513"/>
            <a:ext cx="946150" cy="288925"/>
          </a:xfrm>
          <a:prstGeom prst="roundRect">
            <a:avLst/>
          </a:prstGeom>
          <a:solidFill>
            <a:srgbClr val="FFE38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rgbClr val="E75E22"/>
                </a:solidFill>
                <a:latin typeface="+mj-ea"/>
                <a:ea typeface="+mj-ea"/>
              </a:rPr>
              <a:t>考情分析</a:t>
            </a:r>
          </a:p>
        </p:txBody>
      </p:sp>
      <p:sp>
        <p:nvSpPr>
          <p:cNvPr id="18439" name="矩形 1"/>
          <p:cNvSpPr>
            <a:spLocks noChangeAspect="1"/>
          </p:cNvSpPr>
          <p:nvPr/>
        </p:nvSpPr>
        <p:spPr bwMode="auto">
          <a:xfrm>
            <a:off x="508000" y="1350963"/>
            <a:ext cx="8128000" cy="493712"/>
          </a:xfrm>
          <a:prstGeom prst="rect">
            <a:avLst/>
          </a:prstGeom>
          <a:noFill/>
          <a:ln w="9525">
            <a:noFill/>
            <a:miter lim="800000"/>
            <a:headEnd/>
            <a:tailEnd/>
          </a:ln>
        </p:spPr>
        <p:txBody>
          <a:bodyPr>
            <a:spAutoFit/>
          </a:bodyPr>
          <a:lstStyle/>
          <a:p>
            <a:pPr>
              <a:lnSpc>
                <a:spcPct val="120000"/>
              </a:lnSpc>
              <a:tabLst>
                <a:tab pos="1028700" algn="l"/>
                <a:tab pos="1849438" algn="l"/>
                <a:tab pos="2536825" algn="l"/>
                <a:tab pos="3221038" algn="l"/>
              </a:tabLst>
            </a:pPr>
            <a:r>
              <a:rPr lang="en-US" altLang="zh-CN" sz="2200" b="1">
                <a:solidFill>
                  <a:srgbClr val="000000"/>
                </a:solidFill>
                <a:latin typeface="Times New Roman" pitchFamily="18" charset="0"/>
                <a:cs typeface="Times New Roman" pitchFamily="18" charset="0"/>
              </a:rPr>
              <a:t>4</a:t>
            </a:r>
            <a:r>
              <a:rPr lang="en-US" altLang="zh-CN" sz="2200">
                <a:solidFill>
                  <a:srgbClr val="000000"/>
                </a:solidFill>
                <a:latin typeface="Times New Roman" pitchFamily="18" charset="0"/>
                <a:cs typeface="Times New Roman" pitchFamily="18" charset="0"/>
              </a:rPr>
              <a:t>.(2018</a:t>
            </a:r>
            <a:r>
              <a:rPr lang="zh-CN" altLang="zh-CN" sz="2200">
                <a:solidFill>
                  <a:srgbClr val="000000"/>
                </a:solidFill>
                <a:latin typeface="Times New Roman" pitchFamily="18" charset="0"/>
                <a:ea typeface="楷体" pitchFamily="49" charset="-122"/>
                <a:cs typeface="Times New Roman" pitchFamily="18" charset="0"/>
              </a:rPr>
              <a:t>课标全国</a:t>
            </a:r>
            <a:r>
              <a:rPr lang="zh-CN" altLang="en-US" sz="2200">
                <a:solidFill>
                  <a:srgbClr val="000000"/>
                </a:solidFill>
                <a:latin typeface="Times New Roman" pitchFamily="18" charset="0"/>
                <a:ea typeface="楷体" pitchFamily="49" charset="-122"/>
                <a:cs typeface="Times New Roman" pitchFamily="18" charset="0"/>
              </a:rPr>
              <a:t>I</a:t>
            </a:r>
            <a:r>
              <a:rPr lang="en-US" altLang="zh-CN" sz="2200">
                <a:solidFill>
                  <a:srgbClr val="000000"/>
                </a:solidFill>
                <a:latin typeface="Times New Roman" pitchFamily="18" charset="0"/>
                <a:cs typeface="Times New Roman" pitchFamily="18" charset="0"/>
              </a:rPr>
              <a:t>,34)</a:t>
            </a:r>
            <a:endParaRPr lang="zh-CN" altLang="zh-CN" sz="2200">
              <a:solidFill>
                <a:srgbClr val="000000"/>
              </a:solidFill>
              <a:latin typeface="NEU-BZ-S92"/>
              <a:ea typeface="方正书宋_GBK"/>
              <a:cs typeface="方正书宋_GBK"/>
            </a:endParaRPr>
          </a:p>
        </p:txBody>
      </p:sp>
      <p:sp>
        <p:nvSpPr>
          <p:cNvPr id="18440" name="矩形 15"/>
          <p:cNvSpPr>
            <a:spLocks noChangeAspect="1"/>
          </p:cNvSpPr>
          <p:nvPr/>
        </p:nvSpPr>
        <p:spPr bwMode="auto">
          <a:xfrm>
            <a:off x="323850" y="2060575"/>
            <a:ext cx="8604250" cy="2771775"/>
          </a:xfrm>
          <a:prstGeom prst="rect">
            <a:avLst/>
          </a:prstGeom>
          <a:noFill/>
          <a:ln w="9525">
            <a:noFill/>
            <a:miter lim="800000"/>
            <a:headEnd/>
            <a:tailEnd/>
          </a:ln>
        </p:spPr>
        <p:txBody>
          <a:bodyPr>
            <a:spAutoFit/>
          </a:bodyPr>
          <a:lstStyle/>
          <a:p>
            <a:pPr>
              <a:tabLst>
                <a:tab pos="1028700" algn="l"/>
                <a:tab pos="1849438" algn="l"/>
                <a:tab pos="2536825" algn="l"/>
                <a:tab pos="3221038" algn="l"/>
              </a:tabLst>
            </a:pPr>
            <a:r>
              <a:rPr lang="zh-CN" altLang="en-US" sz="2200">
                <a:latin typeface="宋体" charset="-122"/>
              </a:rPr>
              <a:t>传统观点认为，英国成为工业革命发源地，是因为英国最早具备了技术、市场等经济条件；后来有研究者认为，其主要原因是英国建立了君主立宪制度；又有学者提出，煤铁资源丰富、易于开采等自然条件是其重要因素。据此可知，关于工业革命首先在英国发生的认识（  ）</a:t>
            </a:r>
          </a:p>
          <a:p>
            <a:pPr>
              <a:tabLst>
                <a:tab pos="1028700" algn="l"/>
                <a:tab pos="1849438" algn="l"/>
                <a:tab pos="2536825" algn="l"/>
                <a:tab pos="3221038" algn="l"/>
              </a:tabLst>
            </a:pPr>
            <a:r>
              <a:rPr lang="en-US" altLang="zh-CN" sz="2200">
                <a:latin typeface="宋体" charset="-122"/>
              </a:rPr>
              <a:t>A</a:t>
            </a:r>
            <a:r>
              <a:rPr lang="zh-CN" altLang="en-US" sz="2200">
                <a:latin typeface="宋体" charset="-122"/>
              </a:rPr>
              <a:t>．只能有一种正确合理的观点</a:t>
            </a:r>
          </a:p>
          <a:p>
            <a:pPr>
              <a:tabLst>
                <a:tab pos="1028700" algn="l"/>
                <a:tab pos="1849438" algn="l"/>
                <a:tab pos="2536825" algn="l"/>
                <a:tab pos="3221038" algn="l"/>
              </a:tabLst>
            </a:pPr>
            <a:r>
              <a:rPr lang="en-US" altLang="zh-CN" sz="2200">
                <a:latin typeface="宋体" charset="-122"/>
              </a:rPr>
              <a:t>B</a:t>
            </a:r>
            <a:r>
              <a:rPr lang="zh-CN" altLang="en-US" sz="2200">
                <a:latin typeface="宋体" charset="-122"/>
              </a:rPr>
              <a:t>．随着研究视角拓展而趋于全面</a:t>
            </a:r>
          </a:p>
          <a:p>
            <a:pPr>
              <a:tabLst>
                <a:tab pos="1028700" algn="l"/>
                <a:tab pos="1849438" algn="l"/>
                <a:tab pos="2536825" algn="l"/>
                <a:tab pos="3221038" algn="l"/>
              </a:tabLst>
            </a:pPr>
            <a:r>
              <a:rPr lang="en-US" altLang="zh-CN" sz="2200">
                <a:latin typeface="宋体" charset="-122"/>
              </a:rPr>
              <a:t>C</a:t>
            </a:r>
            <a:r>
              <a:rPr lang="zh-CN" altLang="en-US" sz="2200">
                <a:latin typeface="宋体" charset="-122"/>
              </a:rPr>
              <a:t>．缺少对欧洲其他国家的观察</a:t>
            </a:r>
          </a:p>
          <a:p>
            <a:pPr>
              <a:tabLst>
                <a:tab pos="1028700" algn="l"/>
                <a:tab pos="1849438" algn="l"/>
                <a:tab pos="2536825" algn="l"/>
                <a:tab pos="3221038" algn="l"/>
              </a:tabLst>
            </a:pPr>
            <a:r>
              <a:rPr lang="en-US" altLang="zh-CN" sz="2200">
                <a:latin typeface="宋体" charset="-122"/>
              </a:rPr>
              <a:t>D</a:t>
            </a:r>
            <a:r>
              <a:rPr lang="zh-CN" altLang="en-US" sz="2200">
                <a:latin typeface="宋体" charset="-122"/>
              </a:rPr>
              <a:t>．后期学者研究比传统观点可信</a:t>
            </a:r>
            <a:endParaRPr lang="zh-CN" altLang="zh-CN" sz="2200">
              <a:latin typeface="宋体" charset="-122"/>
            </a:endParaRPr>
          </a:p>
        </p:txBody>
      </p:sp>
      <p:sp>
        <p:nvSpPr>
          <p:cNvPr id="12" name="五边形 11"/>
          <p:cNvSpPr/>
          <p:nvPr/>
        </p:nvSpPr>
        <p:spPr>
          <a:xfrm>
            <a:off x="7812088" y="6381750"/>
            <a:ext cx="1081087" cy="287338"/>
          </a:xfrm>
          <a:prstGeom prst="homePlate">
            <a:avLst/>
          </a:prstGeom>
          <a:solidFill>
            <a:srgbClr val="5FBA0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dirty="0">
                <a:latin typeface="+mj-ea"/>
                <a:ea typeface="+mj-ea"/>
              </a:rPr>
              <a:t>  答案</a:t>
            </a:r>
          </a:p>
        </p:txBody>
      </p:sp>
      <p:sp>
        <p:nvSpPr>
          <p:cNvPr id="13" name="五边形 12"/>
          <p:cNvSpPr/>
          <p:nvPr/>
        </p:nvSpPr>
        <p:spPr>
          <a:xfrm>
            <a:off x="6916738" y="6381750"/>
            <a:ext cx="1079500" cy="287338"/>
          </a:xfrm>
          <a:prstGeom prst="homePlate">
            <a:avLst/>
          </a:prstGeom>
          <a:solidFill>
            <a:srgbClr val="5FBA0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dirty="0">
                <a:latin typeface="+mj-ea"/>
                <a:ea typeface="+mj-ea"/>
              </a:rPr>
              <a:t>解析</a:t>
            </a:r>
          </a:p>
        </p:txBody>
      </p:sp>
      <p:sp>
        <p:nvSpPr>
          <p:cNvPr id="20493" name="Text Box 13"/>
          <p:cNvSpPr txBox="1">
            <a:spLocks noChangeArrowheads="1"/>
          </p:cNvSpPr>
          <p:nvPr/>
        </p:nvSpPr>
        <p:spPr bwMode="auto">
          <a:xfrm>
            <a:off x="6084888" y="3716338"/>
            <a:ext cx="647700" cy="762000"/>
          </a:xfrm>
          <a:prstGeom prst="rect">
            <a:avLst/>
          </a:prstGeom>
          <a:noFill/>
          <a:ln w="9525">
            <a:noFill/>
            <a:miter lim="800000"/>
            <a:headEnd/>
            <a:tailEnd/>
          </a:ln>
        </p:spPr>
        <p:txBody>
          <a:bodyPr>
            <a:spAutoFit/>
          </a:bodyPr>
          <a:lstStyle/>
          <a:p>
            <a:pPr>
              <a:spcBef>
                <a:spcPct val="50000"/>
              </a:spcBef>
            </a:pPr>
            <a:r>
              <a:rPr lang="en-US" altLang="zh-CN" sz="4400">
                <a:solidFill>
                  <a:srgbClr val="EF2A03"/>
                </a:solidFill>
              </a:rPr>
              <a:t>B</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0493"/>
                                        </p:tgtEl>
                                        <p:attrNameLst>
                                          <p:attrName>style.visibility</p:attrName>
                                        </p:attrNameLst>
                                      </p:cBhvr>
                                      <p:to>
                                        <p:strVal val="visible"/>
                                      </p:to>
                                    </p:set>
                                    <p:animEffect transition="in" filter="box(in)">
                                      <p:cBhvr>
                                        <p:cTn id="7" dur="500"/>
                                        <p:tgtEl>
                                          <p:spTgt spid="204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 name="灯片编号占位符 3"/>
          <p:cNvSpPr>
            <a:spLocks noGrp="1"/>
          </p:cNvSpPr>
          <p:nvPr>
            <p:ph type="sldNum" sz="quarter" idx="10"/>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r>
              <a:rPr lang="en-US" altLang="zh-CN" smtClean="0"/>
              <a:t>-5-</a:t>
            </a:r>
            <a:endParaRPr lang="zh-CN" altLang="en-US" smtClean="0"/>
          </a:p>
        </p:txBody>
      </p:sp>
      <p:sp>
        <p:nvSpPr>
          <p:cNvPr id="13" name="圆角矩形 12">
            <a:hlinkClick r:id="rId3" action="ppaction://hlinksldjump"/>
          </p:cNvPr>
          <p:cNvSpPr/>
          <p:nvPr/>
        </p:nvSpPr>
        <p:spPr>
          <a:xfrm>
            <a:off x="2060575" y="1052513"/>
            <a:ext cx="946150" cy="288925"/>
          </a:xfrm>
          <a:prstGeom prst="roundRect">
            <a:avLst/>
          </a:prstGeom>
          <a:solidFill>
            <a:srgbClr val="E2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zh-CN" altLang="en-US" sz="1400" dirty="0">
                <a:solidFill>
                  <a:schemeClr val="bg1"/>
                </a:solidFill>
                <a:latin typeface="+mj-ea"/>
                <a:ea typeface="+mj-ea"/>
              </a:rPr>
              <a:t>考情分析</a:t>
            </a:r>
          </a:p>
        </p:txBody>
      </p:sp>
      <p:sp>
        <p:nvSpPr>
          <p:cNvPr id="14" name="椭圆 13">
            <a:hlinkClick r:id="rId4" action="ppaction://hlinksldjump"/>
          </p:cNvPr>
          <p:cNvSpPr/>
          <p:nvPr/>
        </p:nvSpPr>
        <p:spPr>
          <a:xfrm>
            <a:off x="395288" y="1052513"/>
            <a:ext cx="269875" cy="269875"/>
          </a:xfrm>
          <a:prstGeom prst="ellipse">
            <a:avLst/>
          </a:prstGeom>
          <a:solidFill>
            <a:srgbClr val="FFEDAB"/>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rgbClr val="CD242B"/>
                </a:solidFill>
              </a:rPr>
              <a:t>1</a:t>
            </a:r>
            <a:endParaRPr lang="zh-CN" altLang="en-US" dirty="0">
              <a:solidFill>
                <a:srgbClr val="CD242B"/>
              </a:solidFill>
            </a:endParaRPr>
          </a:p>
        </p:txBody>
      </p:sp>
      <p:sp>
        <p:nvSpPr>
          <p:cNvPr id="15" name="椭圆 14">
            <a:hlinkClick r:id="rId5" action="ppaction://hlinksldjump"/>
          </p:cNvPr>
          <p:cNvSpPr/>
          <p:nvPr/>
        </p:nvSpPr>
        <p:spPr>
          <a:xfrm>
            <a:off x="728663" y="1052513"/>
            <a:ext cx="269875" cy="269875"/>
          </a:xfrm>
          <a:prstGeom prst="ellipse">
            <a:avLst/>
          </a:prstGeom>
          <a:solidFill>
            <a:srgbClr val="FFEDAB"/>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rgbClr val="CD242B"/>
                </a:solidFill>
              </a:rPr>
              <a:t>2</a:t>
            </a:r>
            <a:endParaRPr lang="zh-CN" altLang="en-US" dirty="0">
              <a:solidFill>
                <a:srgbClr val="CD242B"/>
              </a:solidFill>
            </a:endParaRPr>
          </a:p>
        </p:txBody>
      </p:sp>
      <p:sp>
        <p:nvSpPr>
          <p:cNvPr id="16" name="椭圆 15">
            <a:hlinkClick r:id="rId6" action="ppaction://hlinksldjump"/>
          </p:cNvPr>
          <p:cNvSpPr/>
          <p:nvPr/>
        </p:nvSpPr>
        <p:spPr>
          <a:xfrm>
            <a:off x="1062038" y="1052513"/>
            <a:ext cx="269875" cy="269875"/>
          </a:xfrm>
          <a:prstGeom prst="ellipse">
            <a:avLst/>
          </a:prstGeom>
          <a:solidFill>
            <a:srgbClr val="FFEDAB"/>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rgbClr val="CD242B"/>
                </a:solidFill>
              </a:rPr>
              <a:t>3</a:t>
            </a:r>
            <a:endParaRPr lang="zh-CN" altLang="en-US" dirty="0">
              <a:solidFill>
                <a:srgbClr val="CD242B"/>
              </a:solidFill>
            </a:endParaRPr>
          </a:p>
        </p:txBody>
      </p:sp>
      <p:sp>
        <p:nvSpPr>
          <p:cNvPr id="17" name="椭圆 16">
            <a:hlinkClick r:id="rId7" action="ppaction://hlinksldjump"/>
          </p:cNvPr>
          <p:cNvSpPr/>
          <p:nvPr/>
        </p:nvSpPr>
        <p:spPr>
          <a:xfrm>
            <a:off x="1395413" y="1052513"/>
            <a:ext cx="269875" cy="269875"/>
          </a:xfrm>
          <a:prstGeom prst="ellipse">
            <a:avLst/>
          </a:prstGeom>
          <a:solidFill>
            <a:srgbClr val="FFEDAB"/>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rgbClr val="CD242B"/>
                </a:solidFill>
              </a:rPr>
              <a:t>4</a:t>
            </a:r>
            <a:endParaRPr lang="zh-CN" altLang="en-US" dirty="0">
              <a:solidFill>
                <a:srgbClr val="CD242B"/>
              </a:solidFill>
            </a:endParaRPr>
          </a:p>
        </p:txBody>
      </p:sp>
      <p:sp>
        <p:nvSpPr>
          <p:cNvPr id="18" name="椭圆 17">
            <a:hlinkClick r:id="rId8" action="ppaction://hlinksldjump"/>
          </p:cNvPr>
          <p:cNvSpPr/>
          <p:nvPr/>
        </p:nvSpPr>
        <p:spPr>
          <a:xfrm>
            <a:off x="1727200" y="1052513"/>
            <a:ext cx="269875" cy="269875"/>
          </a:xfrm>
          <a:prstGeom prst="ellipse">
            <a:avLst/>
          </a:prstGeom>
          <a:solidFill>
            <a:srgbClr val="FFEDAB"/>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dirty="0">
                <a:solidFill>
                  <a:srgbClr val="CD242B"/>
                </a:solidFill>
              </a:rPr>
              <a:t>5</a:t>
            </a:r>
            <a:endParaRPr lang="zh-CN" altLang="en-US" dirty="0">
              <a:solidFill>
                <a:srgbClr val="CD242B"/>
              </a:solidFill>
            </a:endParaRPr>
          </a:p>
        </p:txBody>
      </p:sp>
      <p:graphicFrame>
        <p:nvGraphicFramePr>
          <p:cNvPr id="20526" name="Group 46"/>
          <p:cNvGraphicFramePr>
            <a:graphicFrameLocks noGrp="1"/>
          </p:cNvGraphicFramePr>
          <p:nvPr/>
        </p:nvGraphicFramePr>
        <p:xfrm>
          <a:off x="250825" y="1412875"/>
          <a:ext cx="8893175" cy="4978400"/>
        </p:xfrm>
        <a:graphic>
          <a:graphicData uri="http://schemas.openxmlformats.org/drawingml/2006/table">
            <a:tbl>
              <a:tblPr/>
              <a:tblGrid>
                <a:gridCol w="752475"/>
                <a:gridCol w="1914525"/>
                <a:gridCol w="4246563"/>
                <a:gridCol w="1979612"/>
              </a:tblGrid>
              <a:tr h="514350">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en-US" sz="2000" b="0" i="0" u="none" strike="noStrike" cap="none" normalizeH="0" baseline="0" smtClean="0">
                          <a:ln>
                            <a:noFill/>
                          </a:ln>
                          <a:solidFill>
                            <a:schemeClr val="tx1"/>
                          </a:solidFill>
                          <a:effectLst/>
                          <a:latin typeface="Times New Roman" pitchFamily="18" charset="0"/>
                          <a:ea typeface="宋体" charset="-122"/>
                        </a:rPr>
                        <a:t>年份</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en-US" sz="2000" b="0" i="0" u="none" strike="noStrike" cap="none" normalizeH="0" baseline="0" smtClean="0">
                          <a:ln>
                            <a:noFill/>
                          </a:ln>
                          <a:solidFill>
                            <a:schemeClr val="tx1"/>
                          </a:solidFill>
                          <a:effectLst/>
                          <a:latin typeface="Times New Roman" pitchFamily="18" charset="0"/>
                          <a:ea typeface="宋体" charset="-122"/>
                        </a:rPr>
                        <a:t>试题</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en-US" sz="2000" b="0" i="0" u="none" strike="noStrike" cap="none" normalizeH="0" baseline="0" smtClean="0">
                          <a:ln>
                            <a:noFill/>
                          </a:ln>
                          <a:solidFill>
                            <a:schemeClr val="tx1"/>
                          </a:solidFill>
                          <a:effectLst/>
                          <a:latin typeface="Times New Roman" pitchFamily="18" charset="0"/>
                          <a:ea typeface="宋体" charset="-122"/>
                        </a:rPr>
                        <a:t>常考角度</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en-US" sz="2000" b="0" i="0" u="none" strike="noStrike" cap="none" normalizeH="0" baseline="0" smtClean="0">
                          <a:ln>
                            <a:noFill/>
                          </a:ln>
                          <a:solidFill>
                            <a:schemeClr val="tx1"/>
                          </a:solidFill>
                          <a:effectLst/>
                          <a:latin typeface="Times New Roman" pitchFamily="18" charset="0"/>
                          <a:ea typeface="宋体" charset="-122"/>
                        </a:rPr>
                        <a:t>命题立意与备考指导</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9275">
                <a:tc rowSpan="2">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CN" sz="2000" b="0" i="0" u="none" strike="noStrike" cap="none" normalizeH="0" baseline="0" smtClean="0">
                          <a:ln>
                            <a:noFill/>
                          </a:ln>
                          <a:solidFill>
                            <a:schemeClr val="tx1"/>
                          </a:solidFill>
                          <a:effectLst/>
                          <a:latin typeface="Times New Roman" pitchFamily="18" charset="0"/>
                          <a:ea typeface="宋体" charset="-122"/>
                        </a:rPr>
                        <a:t>2018</a:t>
                      </a:r>
                      <a:r>
                        <a:rPr kumimoji="0" lang="zh-CN" altLang="en-US" sz="2000" b="0" i="0" u="none" strike="noStrike" cap="none" normalizeH="0" baseline="0" smtClean="0">
                          <a:ln>
                            <a:noFill/>
                          </a:ln>
                          <a:solidFill>
                            <a:schemeClr val="tx1"/>
                          </a:solidFill>
                          <a:effectLst/>
                          <a:latin typeface="Times New Roman" pitchFamily="18" charset="0"/>
                          <a:ea typeface="宋体" charset="-122"/>
                        </a:rPr>
                        <a:t>年</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zh-CN" sz="2000" b="0" i="0" u="none" strike="noStrike" cap="none" normalizeH="0" baseline="0" smtClean="0">
                          <a:ln>
                            <a:noFill/>
                          </a:ln>
                          <a:solidFill>
                            <a:srgbClr val="000000"/>
                          </a:solidFill>
                          <a:effectLst/>
                          <a:latin typeface="Times New Roman" pitchFamily="18" charset="0"/>
                          <a:ea typeface="宋体" charset="-122"/>
                        </a:rPr>
                        <a:t>课标全国</a:t>
                      </a:r>
                      <a:r>
                        <a:rPr kumimoji="0" lang="zh-CN" altLang="en-US" sz="2000" b="0" i="0" u="none" strike="noStrike" cap="none" normalizeH="0" baseline="0" smtClean="0">
                          <a:ln>
                            <a:noFill/>
                          </a:ln>
                          <a:solidFill>
                            <a:srgbClr val="000000"/>
                          </a:solidFill>
                          <a:effectLst/>
                          <a:latin typeface="Times New Roman" pitchFamily="18" charset="0"/>
                          <a:ea typeface="宋体" charset="-122"/>
                        </a:rPr>
                        <a:t>I</a:t>
                      </a:r>
                      <a:r>
                        <a:rPr kumimoji="0" lang="en-US" altLang="zh-CN" sz="2000" b="0" i="0" u="none" strike="noStrike" cap="none" normalizeH="0" baseline="0" smtClean="0">
                          <a:ln>
                            <a:noFill/>
                          </a:ln>
                          <a:solidFill>
                            <a:srgbClr val="000000"/>
                          </a:solidFill>
                          <a:effectLst/>
                          <a:latin typeface="Times New Roman" pitchFamily="18" charset="0"/>
                          <a:ea typeface="宋体" charset="-122"/>
                        </a:rPr>
                        <a:t>,34</a:t>
                      </a:r>
                      <a:endParaRPr kumimoji="0" lang="zh-CN" altLang="en-US" sz="2000" b="0" i="0" u="none" strike="noStrike" cap="none" normalizeH="0" baseline="0" smtClean="0">
                        <a:ln>
                          <a:noFill/>
                        </a:ln>
                        <a:solidFill>
                          <a:srgbClr val="000000"/>
                        </a:solidFill>
                        <a:effectLst/>
                        <a:latin typeface="Times New Roman" pitchFamily="18"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en-US" sz="2000" b="0" i="0" u="none" strike="noStrike" cap="none" normalizeH="0" baseline="0" smtClean="0">
                          <a:ln>
                            <a:noFill/>
                          </a:ln>
                          <a:solidFill>
                            <a:schemeClr val="tx1"/>
                          </a:solidFill>
                          <a:effectLst/>
                          <a:latin typeface="Times New Roman" pitchFamily="18" charset="0"/>
                          <a:ea typeface="宋体" charset="-122"/>
                        </a:rPr>
                        <a:t>工业革命首发在英国原因（新角度）</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7">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en-US" sz="2000" b="0" i="0" u="none" strike="noStrike" cap="none" normalizeH="0" baseline="0" smtClean="0">
                          <a:ln>
                            <a:noFill/>
                          </a:ln>
                          <a:solidFill>
                            <a:schemeClr val="tx1"/>
                          </a:solidFill>
                          <a:effectLst/>
                          <a:latin typeface="Times New Roman" pitchFamily="18" charset="0"/>
                          <a:ea typeface="宋体" charset="-122"/>
                        </a:rPr>
                        <a:t>  引入微观历史情境或现象，考察调动和运用知识解读和领悟历史现象能力。</a:t>
                      </a:r>
                    </a:p>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en-US" sz="2000" b="1" i="0" u="none" strike="noStrike" cap="none" normalizeH="0" baseline="0" smtClean="0">
                          <a:ln>
                            <a:noFill/>
                          </a:ln>
                          <a:solidFill>
                            <a:srgbClr val="EF2A03"/>
                          </a:solidFill>
                          <a:effectLst/>
                          <a:latin typeface="Times New Roman" pitchFamily="18" charset="0"/>
                          <a:ea typeface="宋体" charset="-122"/>
                        </a:rPr>
                        <a:t>  从全球视野</a:t>
                      </a:r>
                      <a:r>
                        <a:rPr kumimoji="0" lang="zh-CN" altLang="en-US" sz="2000" b="0" i="0" u="none" strike="noStrike" cap="none" normalizeH="0" baseline="0" smtClean="0">
                          <a:ln>
                            <a:noFill/>
                          </a:ln>
                          <a:solidFill>
                            <a:schemeClr val="tx1"/>
                          </a:solidFill>
                          <a:effectLst/>
                          <a:latin typeface="Times New Roman" pitchFamily="18" charset="0"/>
                          <a:ea typeface="宋体" charset="-122"/>
                        </a:rPr>
                        <a:t>解读工业革命及世界市场对中国社会经济结构影响。</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708025">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zh-CN" sz="2000" b="0" i="0" u="none" strike="noStrike" cap="none" normalizeH="0" baseline="0" smtClean="0">
                          <a:ln>
                            <a:noFill/>
                          </a:ln>
                          <a:solidFill>
                            <a:srgbClr val="000000"/>
                          </a:solidFill>
                          <a:effectLst/>
                          <a:latin typeface="Times New Roman" pitchFamily="18" charset="0"/>
                          <a:ea typeface="宋体" charset="-122"/>
                        </a:rPr>
                        <a:t>课标全国</a:t>
                      </a:r>
                      <a:r>
                        <a:rPr kumimoji="0" lang="zh-CN" altLang="en-US" sz="2000" b="0" i="0" u="none" strike="noStrike" cap="none" normalizeH="0" baseline="0" smtClean="0">
                          <a:ln>
                            <a:noFill/>
                          </a:ln>
                          <a:solidFill>
                            <a:srgbClr val="000000"/>
                          </a:solidFill>
                          <a:effectLst/>
                          <a:latin typeface="Times New Roman" pitchFamily="18" charset="0"/>
                          <a:ea typeface="宋体" charset="-122"/>
                        </a:rPr>
                        <a:t>I</a:t>
                      </a:r>
                      <a:r>
                        <a:rPr kumimoji="0" lang="en-US" altLang="zh-CN" sz="2000" b="0" i="0" u="none" strike="noStrike" cap="none" normalizeH="0" baseline="0" smtClean="0">
                          <a:ln>
                            <a:noFill/>
                          </a:ln>
                          <a:solidFill>
                            <a:srgbClr val="000000"/>
                          </a:solidFill>
                          <a:effectLst/>
                          <a:latin typeface="Times New Roman" pitchFamily="18" charset="0"/>
                          <a:ea typeface="宋体" charset="-122"/>
                        </a:rPr>
                        <a:t>II,41</a:t>
                      </a:r>
                      <a:endParaRPr kumimoji="0" lang="zh-CN" altLang="en-US" sz="2000" b="0" i="0" u="none" strike="noStrike" cap="none" normalizeH="0" baseline="0" smtClean="0">
                        <a:ln>
                          <a:noFill/>
                        </a:ln>
                        <a:solidFill>
                          <a:srgbClr val="000000"/>
                        </a:solidFill>
                        <a:effectLst/>
                        <a:latin typeface="Times New Roman" pitchFamily="18"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en-US" sz="2000" b="0" i="0" u="none" strike="noStrike" cap="none" normalizeH="0" baseline="0" smtClean="0">
                          <a:ln>
                            <a:noFill/>
                          </a:ln>
                          <a:solidFill>
                            <a:schemeClr val="tx1"/>
                          </a:solidFill>
                          <a:effectLst/>
                          <a:latin typeface="Times New Roman" pitchFamily="18" charset="0"/>
                          <a:ea typeface="宋体" charset="-122"/>
                        </a:rPr>
                        <a:t>上海和曼彻斯特发展（部分考察两次工业革命的影响）</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492125">
                <a:tc rowSpan="2">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CN" sz="2000" b="0" i="0" u="none" strike="noStrike" cap="none" normalizeH="0" baseline="0" smtClean="0">
                          <a:ln>
                            <a:noFill/>
                          </a:ln>
                          <a:solidFill>
                            <a:schemeClr val="tx1"/>
                          </a:solidFill>
                          <a:effectLst/>
                          <a:latin typeface="Times New Roman" pitchFamily="18" charset="0"/>
                          <a:ea typeface="宋体" charset="-122"/>
                        </a:rPr>
                        <a:t>2017</a:t>
                      </a:r>
                      <a:r>
                        <a:rPr kumimoji="0" lang="zh-CN" altLang="en-US" sz="2000" b="0" i="0" u="none" strike="noStrike" cap="none" normalizeH="0" baseline="0" smtClean="0">
                          <a:ln>
                            <a:noFill/>
                          </a:ln>
                          <a:solidFill>
                            <a:schemeClr val="tx1"/>
                          </a:solidFill>
                          <a:effectLst/>
                          <a:latin typeface="Times New Roman" pitchFamily="18" charset="0"/>
                          <a:ea typeface="宋体" charset="-122"/>
                        </a:rPr>
                        <a:t>年</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zh-CN" sz="2000" b="0" i="0" u="none" strike="noStrike" cap="none" normalizeH="0" baseline="0" smtClean="0">
                          <a:ln>
                            <a:noFill/>
                          </a:ln>
                          <a:solidFill>
                            <a:srgbClr val="000000"/>
                          </a:solidFill>
                          <a:effectLst/>
                          <a:latin typeface="Times New Roman" pitchFamily="18" charset="0"/>
                          <a:ea typeface="宋体" charset="-122"/>
                        </a:rPr>
                        <a:t>课标全国Ⅰ</a:t>
                      </a:r>
                      <a:r>
                        <a:rPr kumimoji="0" lang="en-US" altLang="zh-CN" sz="2000" b="0" i="0" u="none" strike="noStrike" cap="none" normalizeH="0" baseline="0" smtClean="0">
                          <a:ln>
                            <a:noFill/>
                          </a:ln>
                          <a:solidFill>
                            <a:srgbClr val="000000"/>
                          </a:solidFill>
                          <a:effectLst/>
                          <a:latin typeface="Times New Roman" pitchFamily="18" charset="0"/>
                          <a:ea typeface="宋体" charset="-122"/>
                        </a:rPr>
                        <a:t>,33</a:t>
                      </a:r>
                      <a:endParaRPr kumimoji="0" lang="zh-CN" altLang="en-US" sz="2000" b="0" i="0" u="none" strike="noStrike" cap="none" normalizeH="0" baseline="0" smtClean="0">
                        <a:ln>
                          <a:noFill/>
                        </a:ln>
                        <a:solidFill>
                          <a:srgbClr val="000000"/>
                        </a:solidFill>
                        <a:effectLst/>
                        <a:latin typeface="Times New Roman" pitchFamily="18"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en-US" sz="2000" b="0" i="0" u="none" strike="noStrike" cap="none" normalizeH="0" baseline="0" smtClean="0">
                          <a:ln>
                            <a:noFill/>
                          </a:ln>
                          <a:solidFill>
                            <a:schemeClr val="tx1"/>
                          </a:solidFill>
                          <a:effectLst/>
                          <a:latin typeface="Times New Roman" pitchFamily="18" charset="0"/>
                          <a:ea typeface="宋体" charset="-122"/>
                        </a:rPr>
                        <a:t>工业革命的影响（贫富差距）</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473075">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zh-CN" sz="2000" b="0" i="0" u="none" strike="noStrike" cap="none" normalizeH="0" baseline="0" smtClean="0">
                          <a:ln>
                            <a:noFill/>
                          </a:ln>
                          <a:solidFill>
                            <a:srgbClr val="000000"/>
                          </a:solidFill>
                          <a:effectLst/>
                          <a:latin typeface="Times New Roman" pitchFamily="18" charset="0"/>
                          <a:ea typeface="宋体" charset="-122"/>
                        </a:rPr>
                        <a:t>课标全国</a:t>
                      </a:r>
                      <a:r>
                        <a:rPr kumimoji="0" lang="zh-CN" altLang="en-US" sz="2000" b="0" i="0" u="none" strike="noStrike" cap="none" normalizeH="0" baseline="0" smtClean="0">
                          <a:ln>
                            <a:noFill/>
                          </a:ln>
                          <a:solidFill>
                            <a:srgbClr val="000000"/>
                          </a:solidFill>
                          <a:effectLst/>
                          <a:latin typeface="Times New Roman" pitchFamily="18" charset="0"/>
                          <a:ea typeface="宋体" charset="-122"/>
                        </a:rPr>
                        <a:t>I</a:t>
                      </a:r>
                      <a:r>
                        <a:rPr kumimoji="0" lang="en-US" altLang="zh-CN" sz="2000" b="0" i="0" u="none" strike="noStrike" cap="none" normalizeH="0" baseline="0" smtClean="0">
                          <a:ln>
                            <a:noFill/>
                          </a:ln>
                          <a:solidFill>
                            <a:srgbClr val="000000"/>
                          </a:solidFill>
                          <a:effectLst/>
                          <a:latin typeface="Times New Roman" pitchFamily="18" charset="0"/>
                          <a:ea typeface="宋体" charset="-122"/>
                        </a:rPr>
                        <a:t>I,42</a:t>
                      </a:r>
                      <a:endParaRPr kumimoji="0" lang="zh-CN" altLang="en-US" sz="2000" b="0" i="0" u="none" strike="noStrike" cap="none" normalizeH="0" baseline="0" smtClean="0">
                        <a:ln>
                          <a:noFill/>
                        </a:ln>
                        <a:solidFill>
                          <a:srgbClr val="000000"/>
                        </a:solidFill>
                        <a:effectLst/>
                        <a:latin typeface="Times New Roman" pitchFamily="18"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en-US" sz="2000" b="0" i="0" u="none" strike="noStrike" cap="none" normalizeH="0" baseline="0" smtClean="0">
                          <a:ln>
                            <a:noFill/>
                          </a:ln>
                          <a:solidFill>
                            <a:schemeClr val="tx1"/>
                          </a:solidFill>
                          <a:effectLst/>
                          <a:latin typeface="Times New Roman" pitchFamily="18" charset="0"/>
                          <a:ea typeface="宋体" charset="-122"/>
                        </a:rPr>
                        <a:t>钟表的演变（工业革命的影响）</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595313">
                <a:tc rowSpan="3">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en-US" altLang="zh-CN" sz="2000" b="0" i="0" u="none" strike="noStrike" cap="none" normalizeH="0" baseline="0" smtClean="0">
                          <a:ln>
                            <a:noFill/>
                          </a:ln>
                          <a:solidFill>
                            <a:schemeClr val="tx1"/>
                          </a:solidFill>
                          <a:effectLst/>
                          <a:latin typeface="Times New Roman" pitchFamily="18" charset="0"/>
                          <a:ea typeface="宋体" charset="-122"/>
                        </a:rPr>
                        <a:t>2016</a:t>
                      </a:r>
                      <a:r>
                        <a:rPr kumimoji="0" lang="zh-CN" altLang="en-US" sz="2000" b="0" i="0" u="none" strike="noStrike" cap="none" normalizeH="0" baseline="0" smtClean="0">
                          <a:ln>
                            <a:noFill/>
                          </a:ln>
                          <a:solidFill>
                            <a:schemeClr val="tx1"/>
                          </a:solidFill>
                          <a:effectLst/>
                          <a:latin typeface="Times New Roman" pitchFamily="18" charset="0"/>
                          <a:ea typeface="宋体" charset="-122"/>
                        </a:rPr>
                        <a:t>年</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zh-CN" sz="2000" b="0" i="0" u="none" strike="noStrike" cap="none" normalizeH="0" baseline="0" smtClean="0">
                          <a:ln>
                            <a:noFill/>
                          </a:ln>
                          <a:solidFill>
                            <a:srgbClr val="000000"/>
                          </a:solidFill>
                          <a:effectLst/>
                          <a:latin typeface="Times New Roman" pitchFamily="18" charset="0"/>
                          <a:ea typeface="宋体" charset="-122"/>
                        </a:rPr>
                        <a:t>课标全国</a:t>
                      </a:r>
                      <a:r>
                        <a:rPr kumimoji="0" lang="zh-CN" altLang="en-US" sz="2000" b="0" i="0" u="none" strike="noStrike" cap="none" normalizeH="0" baseline="0" smtClean="0">
                          <a:ln>
                            <a:noFill/>
                          </a:ln>
                          <a:solidFill>
                            <a:srgbClr val="000000"/>
                          </a:solidFill>
                          <a:effectLst/>
                          <a:latin typeface="Times New Roman" pitchFamily="18" charset="0"/>
                          <a:ea typeface="宋体" charset="-122"/>
                        </a:rPr>
                        <a:t>I</a:t>
                      </a:r>
                      <a:r>
                        <a:rPr kumimoji="0" lang="en-US" altLang="zh-CN" sz="2000" b="0" i="0" u="none" strike="noStrike" cap="none" normalizeH="0" baseline="0" smtClean="0">
                          <a:ln>
                            <a:noFill/>
                          </a:ln>
                          <a:solidFill>
                            <a:srgbClr val="000000"/>
                          </a:solidFill>
                          <a:effectLst/>
                          <a:latin typeface="Times New Roman" pitchFamily="18" charset="0"/>
                          <a:ea typeface="宋体" charset="-122"/>
                        </a:rPr>
                        <a:t>I,33</a:t>
                      </a:r>
                      <a:endParaRPr kumimoji="0" lang="zh-CN" altLang="en-US" sz="2000" b="0" i="0" u="none" strike="noStrike" cap="none" normalizeH="0" baseline="0" smtClean="0">
                        <a:ln>
                          <a:noFill/>
                        </a:ln>
                        <a:solidFill>
                          <a:srgbClr val="000000"/>
                        </a:solidFill>
                        <a:effectLst/>
                        <a:latin typeface="Times New Roman" pitchFamily="18"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en-US" sz="2000" b="0" i="0" u="none" strike="noStrike" cap="none" normalizeH="0" baseline="0" smtClean="0">
                          <a:ln>
                            <a:noFill/>
                          </a:ln>
                          <a:solidFill>
                            <a:schemeClr val="tx1"/>
                          </a:solidFill>
                          <a:effectLst/>
                          <a:latin typeface="Times New Roman" pitchFamily="18" charset="0"/>
                          <a:ea typeface="宋体" charset="-122"/>
                        </a:rPr>
                        <a:t>工业革命的影响（城市环境恶化）</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517525">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zh-CN" sz="2000" b="0" i="0" u="none" strike="noStrike" cap="none" normalizeH="0" baseline="0" smtClean="0">
                          <a:ln>
                            <a:noFill/>
                          </a:ln>
                          <a:solidFill>
                            <a:srgbClr val="000000"/>
                          </a:solidFill>
                          <a:effectLst/>
                          <a:latin typeface="Times New Roman" pitchFamily="18" charset="0"/>
                          <a:ea typeface="宋体" charset="-122"/>
                        </a:rPr>
                        <a:t>课标全国</a:t>
                      </a:r>
                      <a:r>
                        <a:rPr kumimoji="0" lang="zh-CN" altLang="en-US" sz="2000" b="0" i="0" u="none" strike="noStrike" cap="none" normalizeH="0" baseline="0" smtClean="0">
                          <a:ln>
                            <a:noFill/>
                          </a:ln>
                          <a:solidFill>
                            <a:srgbClr val="000000"/>
                          </a:solidFill>
                          <a:effectLst/>
                          <a:latin typeface="Times New Roman" pitchFamily="18" charset="0"/>
                          <a:ea typeface="宋体" charset="-122"/>
                        </a:rPr>
                        <a:t>I</a:t>
                      </a:r>
                      <a:r>
                        <a:rPr kumimoji="0" lang="en-US" altLang="zh-CN" sz="2000" b="0" i="0" u="none" strike="noStrike" cap="none" normalizeH="0" baseline="0" smtClean="0">
                          <a:ln>
                            <a:noFill/>
                          </a:ln>
                          <a:solidFill>
                            <a:srgbClr val="000000"/>
                          </a:solidFill>
                          <a:effectLst/>
                          <a:latin typeface="Times New Roman" pitchFamily="18" charset="0"/>
                          <a:ea typeface="宋体" charset="-122"/>
                        </a:rPr>
                        <a:t>II,33</a:t>
                      </a:r>
                      <a:endParaRPr kumimoji="0" lang="zh-CN" altLang="en-US" sz="2000" b="0" i="0" u="none" strike="noStrike" cap="none" normalizeH="0" baseline="0" smtClean="0">
                        <a:ln>
                          <a:noFill/>
                        </a:ln>
                        <a:solidFill>
                          <a:srgbClr val="000000"/>
                        </a:solidFill>
                        <a:effectLst/>
                        <a:latin typeface="Times New Roman" pitchFamily="18"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en-US" sz="2000" b="0" i="0" u="none" strike="noStrike" cap="none" normalizeH="0" baseline="0" smtClean="0">
                          <a:ln>
                            <a:noFill/>
                          </a:ln>
                          <a:solidFill>
                            <a:schemeClr val="tx1"/>
                          </a:solidFill>
                          <a:effectLst/>
                          <a:latin typeface="Times New Roman" pitchFamily="18" charset="0"/>
                          <a:ea typeface="宋体" charset="-122"/>
                        </a:rPr>
                        <a:t>美国铁路轨距（统一国内市场未形成）</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r h="752475">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zh-CN" sz="2000" b="0" i="0" u="none" strike="noStrike" cap="none" normalizeH="0" baseline="0" smtClean="0">
                          <a:ln>
                            <a:noFill/>
                          </a:ln>
                          <a:solidFill>
                            <a:srgbClr val="000000"/>
                          </a:solidFill>
                          <a:effectLst/>
                          <a:latin typeface="Times New Roman" pitchFamily="18" charset="0"/>
                          <a:ea typeface="宋体" charset="-122"/>
                        </a:rPr>
                        <a:t>课标全国</a:t>
                      </a:r>
                      <a:r>
                        <a:rPr kumimoji="0" lang="zh-CN" altLang="en-US" sz="2000" b="0" i="0" u="none" strike="noStrike" cap="none" normalizeH="0" baseline="0" smtClean="0">
                          <a:ln>
                            <a:noFill/>
                          </a:ln>
                          <a:solidFill>
                            <a:srgbClr val="000000"/>
                          </a:solidFill>
                          <a:effectLst/>
                          <a:latin typeface="Times New Roman" pitchFamily="18" charset="0"/>
                          <a:ea typeface="宋体" charset="-122"/>
                        </a:rPr>
                        <a:t>I</a:t>
                      </a:r>
                      <a:r>
                        <a:rPr kumimoji="0" lang="en-US" altLang="zh-CN" sz="2000" b="0" i="0" u="none" strike="noStrike" cap="none" normalizeH="0" baseline="0" smtClean="0">
                          <a:ln>
                            <a:noFill/>
                          </a:ln>
                          <a:solidFill>
                            <a:srgbClr val="000000"/>
                          </a:solidFill>
                          <a:effectLst/>
                          <a:latin typeface="Times New Roman" pitchFamily="18" charset="0"/>
                          <a:ea typeface="宋体" charset="-122"/>
                        </a:rPr>
                        <a:t>II,40</a:t>
                      </a:r>
                      <a:endParaRPr kumimoji="0" lang="zh-CN" altLang="en-US" sz="2000" b="0" i="0" u="none" strike="noStrike" cap="none" normalizeH="0" baseline="0" smtClean="0">
                        <a:ln>
                          <a:noFill/>
                        </a:ln>
                        <a:solidFill>
                          <a:srgbClr val="000000"/>
                        </a:solidFill>
                        <a:effectLst/>
                        <a:latin typeface="Times New Roman" pitchFamily="18" charset="0"/>
                        <a:ea typeface="宋体" charset="-122"/>
                      </a:endParaRPr>
                    </a:p>
                    <a:p>
                      <a:pPr marL="0" marR="0" lvl="0" indent="0" algn="l" defTabSz="914400" rtl="0" eaLnBrk="1" fontAlgn="base" latinLnBrk="0" hangingPunct="1">
                        <a:lnSpc>
                          <a:spcPct val="100000"/>
                        </a:lnSpc>
                        <a:spcBef>
                          <a:spcPct val="20000"/>
                        </a:spcBef>
                        <a:spcAft>
                          <a:spcPct val="0"/>
                        </a:spcAft>
                        <a:buClrTx/>
                        <a:buSzTx/>
                        <a:buFont typeface="Arial" charset="0"/>
                        <a:buNone/>
                        <a:tabLst/>
                      </a:pPr>
                      <a:endParaRPr kumimoji="0" lang="zh-CN" altLang="en-US" sz="2000" b="0" i="0" u="none" strike="noStrike" cap="none" normalizeH="0" baseline="0" smtClean="0">
                        <a:ln>
                          <a:noFill/>
                        </a:ln>
                        <a:solidFill>
                          <a:schemeClr val="tx1"/>
                        </a:solidFill>
                        <a:effectLst/>
                        <a:latin typeface="Times New Roman" pitchFamily="18"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charset="0"/>
                        <a:buNone/>
                        <a:tabLst/>
                      </a:pPr>
                      <a:r>
                        <a:rPr kumimoji="0" lang="zh-CN" altLang="en-US" sz="2000" b="0" i="0" u="none" strike="noStrike" cap="none" normalizeH="0" baseline="0" smtClean="0">
                          <a:ln>
                            <a:noFill/>
                          </a:ln>
                          <a:solidFill>
                            <a:schemeClr val="tx1"/>
                          </a:solidFill>
                          <a:effectLst/>
                          <a:latin typeface="Times New Roman" pitchFamily="18" charset="0"/>
                          <a:ea typeface="宋体" charset="-122"/>
                        </a:rPr>
                        <a:t>英国近代济贫制度（利于社会稳定）</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zh-CN" altLang="en-US"/>
                    </a:p>
                  </a:txBody>
                  <a:tcPr/>
                </a:tc>
              </a:tr>
            </a:tbl>
          </a:graphicData>
        </a:graphic>
      </p:graphicFrame>
    </p:spTree>
  </p:cSld>
  <p:clrMapOvr>
    <a:masterClrMapping/>
  </p:clrMapOvr>
  <p:transition spd="slow">
    <p:circl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灯片编号占位符 3"/>
          <p:cNvSpPr>
            <a:spLocks noGrp="1"/>
          </p:cNvSpPr>
          <p:nvPr>
            <p:ph type="sldNum" sz="quarter" idx="10"/>
          </p:nvPr>
        </p:nvSpPr>
        <p:spPr bwMode="auto">
          <a:ln>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defRPr/>
            </a:pPr>
            <a:r>
              <a:rPr lang="en-US" altLang="zh-CN" smtClean="0"/>
              <a:t>-6-</a:t>
            </a:r>
            <a:endParaRPr lang="zh-CN" altLang="en-US" smtClean="0"/>
          </a:p>
        </p:txBody>
      </p:sp>
      <p:sp>
        <p:nvSpPr>
          <p:cNvPr id="22530" name="矩形 1"/>
          <p:cNvSpPr>
            <a:spLocks noChangeAspect="1"/>
          </p:cNvSpPr>
          <p:nvPr/>
        </p:nvSpPr>
        <p:spPr bwMode="auto">
          <a:xfrm>
            <a:off x="539750" y="1125538"/>
            <a:ext cx="8128000" cy="4911725"/>
          </a:xfrm>
          <a:prstGeom prst="rect">
            <a:avLst/>
          </a:prstGeom>
          <a:noFill/>
          <a:ln w="9525">
            <a:noFill/>
            <a:miter lim="800000"/>
            <a:headEnd/>
            <a:tailEnd/>
          </a:ln>
        </p:spPr>
        <p:txBody>
          <a:bodyPr>
            <a:spAutoFit/>
          </a:bodyPr>
          <a:lstStyle/>
          <a:p>
            <a:pPr indent="266700">
              <a:lnSpc>
                <a:spcPct val="120000"/>
              </a:lnSpc>
              <a:tabLst>
                <a:tab pos="1028700" algn="l"/>
                <a:tab pos="1849438" algn="l"/>
                <a:tab pos="2536825" algn="l"/>
                <a:tab pos="3221038" algn="l"/>
              </a:tabLst>
            </a:pPr>
            <a:r>
              <a:rPr lang="zh-CN" altLang="zh-CN" sz="2200">
                <a:solidFill>
                  <a:srgbClr val="000000"/>
                </a:solidFill>
                <a:ea typeface="黑体" pitchFamily="49" charset="-122"/>
                <a:cs typeface="Times New Roman" pitchFamily="18" charset="0"/>
              </a:rPr>
              <a:t>一、蒸汽的力量</a:t>
            </a:r>
            <a:endParaRPr lang="zh-CN" altLang="zh-CN" sz="2200">
              <a:solidFill>
                <a:srgbClr val="000000"/>
              </a:solidFill>
              <a:latin typeface="NEU-BZ-S92"/>
              <a:ea typeface="方正书宋_GBK"/>
              <a:cs typeface="Times New Roman" pitchFamily="18" charset="0"/>
            </a:endParaRPr>
          </a:p>
          <a:p>
            <a:pPr indent="266700">
              <a:lnSpc>
                <a:spcPct val="120000"/>
              </a:lnSpc>
              <a:tabLst>
                <a:tab pos="1028700" algn="l"/>
                <a:tab pos="1849438" algn="l"/>
                <a:tab pos="2536825" algn="l"/>
                <a:tab pos="3221038" algn="l"/>
              </a:tabLst>
            </a:pPr>
            <a:r>
              <a:rPr lang="en-US" altLang="zh-CN" sz="2200" b="1">
                <a:solidFill>
                  <a:srgbClr val="000000"/>
                </a:solidFill>
                <a:latin typeface="Times New Roman" pitchFamily="18" charset="0"/>
                <a:cs typeface="Times New Roman" pitchFamily="18" charset="0"/>
              </a:rPr>
              <a:t>1</a:t>
            </a:r>
            <a:r>
              <a:rPr lang="en-US" altLang="zh-CN" sz="2200">
                <a:solidFill>
                  <a:srgbClr val="000000"/>
                </a:solidFill>
                <a:latin typeface="Times New Roman" pitchFamily="18" charset="0"/>
                <a:cs typeface="Times New Roman" pitchFamily="18" charset="0"/>
              </a:rPr>
              <a:t>.</a:t>
            </a:r>
            <a:r>
              <a:rPr lang="zh-CN" altLang="zh-CN" sz="2200">
                <a:solidFill>
                  <a:srgbClr val="000000"/>
                </a:solidFill>
                <a:ea typeface="黑体" pitchFamily="49" charset="-122"/>
              </a:rPr>
              <a:t>工业革命</a:t>
            </a: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en-US" altLang="zh-CN" sz="2200">
                <a:solidFill>
                  <a:srgbClr val="000000"/>
                </a:solidFill>
                <a:latin typeface="Times New Roman" pitchFamily="18" charset="0"/>
                <a:cs typeface="Times New Roman" pitchFamily="18" charset="0"/>
              </a:rPr>
              <a:t>(1)</a:t>
            </a:r>
            <a:r>
              <a:rPr lang="zh-CN" altLang="zh-CN" sz="2200">
                <a:solidFill>
                  <a:srgbClr val="000000"/>
                </a:solidFill>
                <a:latin typeface="Times New Roman" pitchFamily="18" charset="0"/>
                <a:cs typeface="Times New Roman" pitchFamily="18" charset="0"/>
              </a:rPr>
              <a:t> 条件</a:t>
            </a: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zh-CN" altLang="zh-CN" sz="2200">
                <a:solidFill>
                  <a:srgbClr val="000000"/>
                </a:solidFill>
                <a:latin typeface="NEU-BZ-S92"/>
              </a:rPr>
              <a:t>①</a:t>
            </a:r>
            <a:r>
              <a:rPr lang="zh-CN" altLang="en-US" sz="2200">
                <a:solidFill>
                  <a:srgbClr val="000000"/>
                </a:solidFill>
                <a:latin typeface="NEU-BZ-S92"/>
              </a:rPr>
              <a:t>资本和市场：</a:t>
            </a:r>
          </a:p>
          <a:p>
            <a:pPr indent="266700">
              <a:lnSpc>
                <a:spcPct val="120000"/>
              </a:lnSpc>
              <a:tabLst>
                <a:tab pos="1028700" algn="l"/>
                <a:tab pos="1849438" algn="l"/>
                <a:tab pos="2536825" algn="l"/>
                <a:tab pos="3221038" algn="l"/>
              </a:tabLst>
            </a:pPr>
            <a:endParaRPr lang="zh-CN" altLang="en-US"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endParaRPr lang="zh-CN" altLang="en-US"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zh-CN" altLang="zh-CN" sz="2200">
                <a:solidFill>
                  <a:srgbClr val="000000"/>
                </a:solidFill>
                <a:latin typeface="NEU-BZ-S92"/>
              </a:rPr>
              <a:t>②</a:t>
            </a:r>
            <a:r>
              <a:rPr lang="zh-CN" altLang="en-US" sz="2200">
                <a:solidFill>
                  <a:srgbClr val="000000"/>
                </a:solidFill>
                <a:latin typeface="NEU-BZ-S92"/>
              </a:rPr>
              <a:t>劳动力：</a:t>
            </a:r>
          </a:p>
          <a:p>
            <a:pPr indent="266700">
              <a:lnSpc>
                <a:spcPct val="120000"/>
              </a:lnSpc>
              <a:tabLst>
                <a:tab pos="1028700" algn="l"/>
                <a:tab pos="1849438" algn="l"/>
                <a:tab pos="2536825" algn="l"/>
                <a:tab pos="3221038" algn="l"/>
              </a:tabLst>
            </a:pP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zh-CN" altLang="zh-CN" sz="2200">
                <a:solidFill>
                  <a:srgbClr val="000000"/>
                </a:solidFill>
                <a:latin typeface="NEU-BZ-S92"/>
              </a:rPr>
              <a:t>③</a:t>
            </a:r>
            <a:r>
              <a:rPr lang="zh-CN" altLang="en-US" sz="2200">
                <a:solidFill>
                  <a:srgbClr val="000000"/>
                </a:solidFill>
                <a:latin typeface="NEU-BZ-S92"/>
              </a:rPr>
              <a:t>技术：</a:t>
            </a:r>
          </a:p>
          <a:p>
            <a:pPr indent="266700">
              <a:lnSpc>
                <a:spcPct val="120000"/>
              </a:lnSpc>
              <a:tabLst>
                <a:tab pos="1028700" algn="l"/>
                <a:tab pos="1849438" algn="l"/>
                <a:tab pos="2536825" algn="l"/>
                <a:tab pos="3221038" algn="l"/>
              </a:tabLst>
            </a:pPr>
            <a:endParaRPr lang="zh-CN" altLang="en-US"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r>
              <a:rPr lang="zh-CN" altLang="zh-CN" sz="2200">
                <a:solidFill>
                  <a:srgbClr val="000000"/>
                </a:solidFill>
                <a:latin typeface="NEU-BZ-S92"/>
              </a:rPr>
              <a:t>④</a:t>
            </a:r>
            <a:r>
              <a:rPr lang="zh-CN" altLang="en-US" sz="2200">
                <a:solidFill>
                  <a:srgbClr val="000000"/>
                </a:solidFill>
                <a:latin typeface="NEU-BZ-S92"/>
              </a:rPr>
              <a:t>政治前提：</a:t>
            </a:r>
            <a:endParaRPr lang="zh-CN" altLang="zh-CN" sz="2200">
              <a:solidFill>
                <a:srgbClr val="000000"/>
              </a:solidFill>
              <a:latin typeface="NEU-BZ-S92"/>
              <a:ea typeface="方正书宋_GBK"/>
              <a:cs typeface="方正书宋_GBK"/>
            </a:endParaRPr>
          </a:p>
        </p:txBody>
      </p:sp>
      <p:sp>
        <p:nvSpPr>
          <p:cNvPr id="24580" name="Text Box 4"/>
          <p:cNvSpPr txBox="1">
            <a:spLocks noChangeArrowheads="1"/>
          </p:cNvSpPr>
          <p:nvPr/>
        </p:nvSpPr>
        <p:spPr bwMode="auto">
          <a:xfrm>
            <a:off x="1692275" y="2708275"/>
            <a:ext cx="6840538" cy="1200150"/>
          </a:xfrm>
          <a:prstGeom prst="rect">
            <a:avLst/>
          </a:prstGeom>
          <a:noFill/>
          <a:ln w="9525">
            <a:noFill/>
            <a:miter lim="800000"/>
            <a:headEnd/>
            <a:tailEnd/>
          </a:ln>
        </p:spPr>
        <p:txBody>
          <a:bodyPr>
            <a:spAutoFit/>
          </a:bodyPr>
          <a:lstStyle/>
          <a:p>
            <a:pPr>
              <a:lnSpc>
                <a:spcPct val="120000"/>
              </a:lnSpc>
            </a:pPr>
            <a:r>
              <a:rPr lang="zh-CN" altLang="zh-CN" sz="2200">
                <a:solidFill>
                  <a:srgbClr val="EF2A03"/>
                </a:solidFill>
              </a:rPr>
              <a:t>海外殖民扩张和掠夺</a:t>
            </a:r>
            <a:r>
              <a:rPr lang="zh-CN" altLang="en-US" sz="2200">
                <a:solidFill>
                  <a:srgbClr val="EF2A03"/>
                </a:solidFill>
              </a:rPr>
              <a:t>、海外贸易</a:t>
            </a:r>
            <a:r>
              <a:rPr lang="en-US" altLang="zh-CN" sz="2200">
                <a:solidFill>
                  <a:srgbClr val="EF2A03"/>
                </a:solidFill>
              </a:rPr>
              <a:t>,</a:t>
            </a:r>
            <a:r>
              <a:rPr lang="zh-CN" altLang="zh-CN" sz="2200">
                <a:solidFill>
                  <a:srgbClr val="000000"/>
                </a:solidFill>
              </a:rPr>
              <a:t>提供了资金来源</a:t>
            </a:r>
            <a:r>
              <a:rPr lang="en-US" altLang="zh-CN" sz="2200">
                <a:solidFill>
                  <a:srgbClr val="000000"/>
                </a:solidFill>
              </a:rPr>
              <a:t>,</a:t>
            </a:r>
            <a:r>
              <a:rPr lang="zh-CN" altLang="zh-CN" sz="2200">
                <a:solidFill>
                  <a:srgbClr val="000000"/>
                </a:solidFill>
              </a:rPr>
              <a:t>扩大了海外市场。</a:t>
            </a:r>
            <a:r>
              <a:rPr lang="zh-CN" altLang="en-US" sz="2200">
                <a:solidFill>
                  <a:srgbClr val="EF2A03"/>
                </a:solidFill>
              </a:rPr>
              <a:t>圈地运动</a:t>
            </a:r>
            <a:r>
              <a:rPr lang="zh-CN" altLang="en-US" sz="2200">
                <a:solidFill>
                  <a:srgbClr val="000000"/>
                </a:solidFill>
              </a:rPr>
              <a:t>拓展国内市场。</a:t>
            </a:r>
          </a:p>
          <a:p>
            <a:endParaRPr lang="zh-CN" altLang="en-US" sz="2000"/>
          </a:p>
        </p:txBody>
      </p:sp>
      <p:sp>
        <p:nvSpPr>
          <p:cNvPr id="24581" name="Text Box 5"/>
          <p:cNvSpPr txBox="1">
            <a:spLocks noChangeArrowheads="1"/>
          </p:cNvSpPr>
          <p:nvPr/>
        </p:nvSpPr>
        <p:spPr bwMode="auto">
          <a:xfrm>
            <a:off x="2268538" y="3933825"/>
            <a:ext cx="4248150" cy="996950"/>
          </a:xfrm>
          <a:prstGeom prst="rect">
            <a:avLst/>
          </a:prstGeom>
          <a:noFill/>
          <a:ln w="9525">
            <a:noFill/>
            <a:miter lim="800000"/>
            <a:headEnd/>
            <a:tailEnd/>
          </a:ln>
        </p:spPr>
        <p:txBody>
          <a:bodyPr>
            <a:spAutoFit/>
          </a:bodyPr>
          <a:lstStyle/>
          <a:p>
            <a:pPr>
              <a:lnSpc>
                <a:spcPct val="120000"/>
              </a:lnSpc>
            </a:pPr>
            <a:r>
              <a:rPr lang="zh-CN" altLang="zh-CN" sz="2200">
                <a:solidFill>
                  <a:srgbClr val="EF2A03"/>
                </a:solidFill>
              </a:rPr>
              <a:t>圈地运动</a:t>
            </a:r>
            <a:r>
              <a:rPr lang="zh-CN" altLang="zh-CN" sz="2200">
                <a:solidFill>
                  <a:srgbClr val="000000"/>
                </a:solidFill>
              </a:rPr>
              <a:t>提供了劳动力资源。</a:t>
            </a:r>
            <a:endParaRPr lang="zh-CN" altLang="en-US" sz="2200">
              <a:solidFill>
                <a:srgbClr val="000000"/>
              </a:solidFill>
            </a:endParaRPr>
          </a:p>
          <a:p>
            <a:pPr>
              <a:spcBef>
                <a:spcPct val="50000"/>
              </a:spcBef>
            </a:pPr>
            <a:endParaRPr lang="zh-CN" altLang="en-US" sz="2200"/>
          </a:p>
        </p:txBody>
      </p:sp>
      <p:sp>
        <p:nvSpPr>
          <p:cNvPr id="24582" name="Text Box 6"/>
          <p:cNvSpPr txBox="1">
            <a:spLocks noChangeArrowheads="1"/>
          </p:cNvSpPr>
          <p:nvPr/>
        </p:nvSpPr>
        <p:spPr bwMode="auto">
          <a:xfrm>
            <a:off x="1835150" y="4724400"/>
            <a:ext cx="6335713" cy="906463"/>
          </a:xfrm>
          <a:prstGeom prst="rect">
            <a:avLst/>
          </a:prstGeom>
          <a:noFill/>
          <a:ln w="9525">
            <a:noFill/>
            <a:miter lim="800000"/>
            <a:headEnd/>
            <a:tailEnd/>
          </a:ln>
        </p:spPr>
        <p:txBody>
          <a:bodyPr>
            <a:spAutoFit/>
          </a:bodyPr>
          <a:lstStyle/>
          <a:p>
            <a:pPr>
              <a:lnSpc>
                <a:spcPct val="120000"/>
              </a:lnSpc>
            </a:pPr>
            <a:r>
              <a:rPr lang="zh-CN" altLang="zh-CN" sz="2200">
                <a:solidFill>
                  <a:srgbClr val="EF2A03"/>
                </a:solidFill>
              </a:rPr>
              <a:t>手工工场发展</a:t>
            </a:r>
            <a:r>
              <a:rPr lang="zh-CN" altLang="zh-CN" sz="2200">
                <a:solidFill>
                  <a:srgbClr val="000000"/>
                </a:solidFill>
              </a:rPr>
              <a:t>使技术改革和机器发明的条件成熟。</a:t>
            </a:r>
            <a:endParaRPr lang="zh-CN" altLang="en-US" sz="2200">
              <a:solidFill>
                <a:srgbClr val="000000"/>
              </a:solidFill>
            </a:endParaRPr>
          </a:p>
          <a:p>
            <a:pPr>
              <a:spcBef>
                <a:spcPct val="50000"/>
              </a:spcBef>
            </a:pPr>
            <a:endParaRPr lang="zh-CN" altLang="en-US"/>
          </a:p>
        </p:txBody>
      </p:sp>
      <p:sp>
        <p:nvSpPr>
          <p:cNvPr id="24583" name="Text Box 7"/>
          <p:cNvSpPr txBox="1">
            <a:spLocks noChangeArrowheads="1"/>
          </p:cNvSpPr>
          <p:nvPr/>
        </p:nvSpPr>
        <p:spPr bwMode="auto">
          <a:xfrm>
            <a:off x="2411413" y="5516563"/>
            <a:ext cx="6337300" cy="996950"/>
          </a:xfrm>
          <a:prstGeom prst="rect">
            <a:avLst/>
          </a:prstGeom>
          <a:noFill/>
          <a:ln w="9525">
            <a:noFill/>
            <a:miter lim="800000"/>
            <a:headEnd/>
            <a:tailEnd/>
          </a:ln>
        </p:spPr>
        <p:txBody>
          <a:bodyPr>
            <a:spAutoFit/>
          </a:bodyPr>
          <a:lstStyle/>
          <a:p>
            <a:pPr>
              <a:lnSpc>
                <a:spcPct val="120000"/>
              </a:lnSpc>
            </a:pPr>
            <a:r>
              <a:rPr lang="zh-CN" altLang="zh-CN" sz="2200">
                <a:solidFill>
                  <a:srgbClr val="EF2A03"/>
                </a:solidFill>
              </a:rPr>
              <a:t>资产阶级代议制</a:t>
            </a:r>
            <a:r>
              <a:rPr lang="zh-CN" altLang="zh-CN" sz="2200">
                <a:solidFill>
                  <a:srgbClr val="000000"/>
                </a:solidFill>
              </a:rPr>
              <a:t>的确立提供了动力和政治保障。</a:t>
            </a:r>
          </a:p>
          <a:p>
            <a:pPr>
              <a:spcBef>
                <a:spcPct val="50000"/>
              </a:spcBef>
            </a:pPr>
            <a:endParaRPr lang="zh-CN" altLang="en-US" sz="2200"/>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580"/>
                                        </p:tgtEl>
                                        <p:attrNameLst>
                                          <p:attrName>style.visibility</p:attrName>
                                        </p:attrNameLst>
                                      </p:cBhvr>
                                      <p:to>
                                        <p:strVal val="visible"/>
                                      </p:to>
                                    </p:set>
                                    <p:animEffect transition="in" filter="blinds(horizontal)">
                                      <p:cBhvr>
                                        <p:cTn id="7" dur="500"/>
                                        <p:tgtEl>
                                          <p:spTgt spid="2458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4581">
                                            <p:txEl>
                                              <p:pRg st="0" end="0"/>
                                            </p:txEl>
                                          </p:spTgt>
                                        </p:tgtEl>
                                        <p:attrNameLst>
                                          <p:attrName>style.visibility</p:attrName>
                                        </p:attrNameLst>
                                      </p:cBhvr>
                                      <p:to>
                                        <p:strVal val="visible"/>
                                      </p:to>
                                    </p:set>
                                    <p:animEffect transition="in" filter="blinds(horizontal)">
                                      <p:cBhvr>
                                        <p:cTn id="12" dur="500"/>
                                        <p:tgtEl>
                                          <p:spTgt spid="2458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4582">
                                            <p:txEl>
                                              <p:pRg st="0" end="0"/>
                                            </p:txEl>
                                          </p:spTgt>
                                        </p:tgtEl>
                                        <p:attrNameLst>
                                          <p:attrName>style.visibility</p:attrName>
                                        </p:attrNameLst>
                                      </p:cBhvr>
                                      <p:to>
                                        <p:strVal val="visible"/>
                                      </p:to>
                                    </p:set>
                                    <p:animEffect transition="in" filter="blinds(horizontal)">
                                      <p:cBhvr>
                                        <p:cTn id="17" dur="500"/>
                                        <p:tgtEl>
                                          <p:spTgt spid="2458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4583">
                                            <p:txEl>
                                              <p:pRg st="0" end="0"/>
                                            </p:txEl>
                                          </p:spTgt>
                                        </p:tgtEl>
                                        <p:attrNameLst>
                                          <p:attrName>style.visibility</p:attrName>
                                        </p:attrNameLst>
                                      </p:cBhvr>
                                      <p:to>
                                        <p:strVal val="visible"/>
                                      </p:to>
                                    </p:set>
                                    <p:animEffect transition="in" filter="blinds(horizontal)">
                                      <p:cBhvr>
                                        <p:cTn id="22" dur="500"/>
                                        <p:tgtEl>
                                          <p:spTgt spid="2458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2"/>
          <p:cNvSpPr txBox="1">
            <a:spLocks noChangeArrowheads="1"/>
          </p:cNvSpPr>
          <p:nvPr/>
        </p:nvSpPr>
        <p:spPr bwMode="auto">
          <a:xfrm>
            <a:off x="395288" y="1196975"/>
            <a:ext cx="8281987" cy="3378200"/>
          </a:xfrm>
          <a:prstGeom prst="rect">
            <a:avLst/>
          </a:prstGeom>
          <a:noFill/>
          <a:ln w="9525">
            <a:noFill/>
            <a:miter lim="800000"/>
            <a:headEnd/>
            <a:tailEnd/>
          </a:ln>
        </p:spPr>
        <p:txBody>
          <a:bodyPr>
            <a:spAutoFit/>
          </a:bodyPr>
          <a:lstStyle/>
          <a:p>
            <a:r>
              <a:rPr lang="zh-CN" altLang="en-US" sz="2400" b="1"/>
              <a:t>史料一　源源流入英国的商业利润比流入其他任何国家的都多，银行业在英国发展得更早、更有效，为个人企业和社团企业提供了共同基金。</a:t>
            </a:r>
            <a:r>
              <a:rPr lang="en-US" altLang="zh-CN" sz="2400" b="1"/>
              <a:t>……</a:t>
            </a:r>
            <a:r>
              <a:rPr lang="zh-CN" altLang="en-US" sz="2400" b="1"/>
              <a:t>企业家中的人才令人印象深刻地集中在英国。</a:t>
            </a:r>
            <a:r>
              <a:rPr lang="en-US" altLang="zh-CN" sz="2400" b="1"/>
              <a:t>……</a:t>
            </a:r>
            <a:r>
              <a:rPr lang="zh-CN" altLang="en-US" sz="2400" b="1"/>
              <a:t>摆脱常规和对个人责任的强调使在非国教徒中间产生很大一部分实验者和发明者，而他们的节俭使他们把利润再投资于实业。</a:t>
            </a:r>
            <a:r>
              <a:rPr lang="en-US" altLang="zh-CN" sz="2400" b="1"/>
              <a:t>……</a:t>
            </a:r>
            <a:r>
              <a:rPr lang="zh-CN" altLang="en-US" sz="2400" b="1"/>
              <a:t>虽然圈占土地的过程是使人不安、令人不快的，但就工业革命而言，它履行了两个必不可少的职责</a:t>
            </a:r>
            <a:r>
              <a:rPr lang="en-US" altLang="zh-CN" sz="2400" b="1"/>
              <a:t>——</a:t>
            </a:r>
            <a:r>
              <a:rPr lang="zh-CN" altLang="en-US" sz="2400" b="1"/>
              <a:t>它为工厂提供了劳动力，为城市提供了粮食。</a:t>
            </a:r>
          </a:p>
          <a:p>
            <a:r>
              <a:rPr lang="en-US" altLang="zh-CN" sz="2400" b="1"/>
              <a:t>                               ——</a:t>
            </a:r>
            <a:r>
              <a:rPr lang="zh-CN" altLang="en-US" sz="2400" b="1"/>
              <a:t>斯塔夫里阿诺斯</a:t>
            </a:r>
            <a:r>
              <a:rPr lang="en-US" altLang="zh-CN" sz="2400" b="1"/>
              <a:t>《</a:t>
            </a:r>
            <a:r>
              <a:rPr lang="zh-CN" altLang="en-US" sz="2400" b="1"/>
              <a:t>全球通史</a:t>
            </a:r>
            <a:r>
              <a:rPr lang="en-US" altLang="zh-CN" sz="2400" b="1"/>
              <a:t>》</a:t>
            </a:r>
            <a:endParaRPr lang="zh-CN" altLang="en-US" sz="2400" b="1"/>
          </a:p>
        </p:txBody>
      </p:sp>
      <p:sp>
        <p:nvSpPr>
          <p:cNvPr id="24578" name="Text Box 3"/>
          <p:cNvSpPr txBox="1">
            <a:spLocks noChangeArrowheads="1"/>
          </p:cNvSpPr>
          <p:nvPr/>
        </p:nvSpPr>
        <p:spPr bwMode="auto">
          <a:xfrm>
            <a:off x="323850" y="4581525"/>
            <a:ext cx="8064500" cy="822325"/>
          </a:xfrm>
          <a:prstGeom prst="rect">
            <a:avLst/>
          </a:prstGeom>
          <a:noFill/>
          <a:ln w="9525">
            <a:noFill/>
            <a:miter lim="800000"/>
            <a:headEnd/>
            <a:tailEnd/>
          </a:ln>
        </p:spPr>
        <p:txBody>
          <a:bodyPr>
            <a:spAutoFit/>
          </a:bodyPr>
          <a:lstStyle/>
          <a:p>
            <a:pPr>
              <a:spcBef>
                <a:spcPct val="50000"/>
              </a:spcBef>
            </a:pPr>
            <a:r>
              <a:rPr lang="zh-CN" altLang="en-US" sz="2400" b="1">
                <a:solidFill>
                  <a:srgbClr val="E20000"/>
                </a:solidFill>
              </a:rPr>
              <a:t>根据史料指出英国率先开展并成为第一个工业化国家的重要因素？</a:t>
            </a:r>
            <a:endParaRPr lang="zh-CN" altLang="en-US" sz="2400">
              <a:solidFill>
                <a:srgbClr val="E20000"/>
              </a:solidFill>
            </a:endParaRPr>
          </a:p>
        </p:txBody>
      </p:sp>
      <p:sp>
        <p:nvSpPr>
          <p:cNvPr id="88068" name="Text Box 4"/>
          <p:cNvSpPr txBox="1">
            <a:spLocks noChangeArrowheads="1"/>
          </p:cNvSpPr>
          <p:nvPr/>
        </p:nvSpPr>
        <p:spPr bwMode="auto">
          <a:xfrm>
            <a:off x="827088" y="5300663"/>
            <a:ext cx="7777162" cy="1187450"/>
          </a:xfrm>
          <a:prstGeom prst="rect">
            <a:avLst/>
          </a:prstGeom>
          <a:noFill/>
          <a:ln w="9525">
            <a:noFill/>
            <a:miter lim="800000"/>
            <a:headEnd/>
            <a:tailEnd/>
          </a:ln>
        </p:spPr>
        <p:txBody>
          <a:bodyPr>
            <a:spAutoFit/>
          </a:bodyPr>
          <a:lstStyle/>
          <a:p>
            <a:pPr>
              <a:spcBef>
                <a:spcPct val="50000"/>
              </a:spcBef>
            </a:pPr>
            <a:r>
              <a:rPr lang="zh-CN" altLang="en-US" sz="2400" b="1"/>
              <a:t>①英国的商业贸易与金融业发达，②企业人才聚集，③技术的积累和清教徒节俭及投资思想的影响，④圈地运动为工业革命提供了自由劳动力与粮食。</a:t>
            </a:r>
          </a:p>
        </p:txBody>
      </p:sp>
      <p:sp>
        <p:nvSpPr>
          <p:cNvPr id="88069" name="Line 5"/>
          <p:cNvSpPr>
            <a:spLocks noChangeShapeType="1"/>
          </p:cNvSpPr>
          <p:nvPr/>
        </p:nvSpPr>
        <p:spPr bwMode="auto">
          <a:xfrm>
            <a:off x="3851275" y="1628775"/>
            <a:ext cx="1296988" cy="0"/>
          </a:xfrm>
          <a:prstGeom prst="line">
            <a:avLst/>
          </a:prstGeom>
          <a:noFill/>
          <a:ln w="38100">
            <a:solidFill>
              <a:srgbClr val="0000FF"/>
            </a:solidFill>
            <a:round/>
            <a:headEnd/>
            <a:tailEnd/>
          </a:ln>
        </p:spPr>
        <p:txBody>
          <a:bodyPr/>
          <a:lstStyle/>
          <a:p>
            <a:endParaRPr lang="zh-CN" altLang="en-US"/>
          </a:p>
        </p:txBody>
      </p:sp>
      <p:sp>
        <p:nvSpPr>
          <p:cNvPr id="88070" name="Line 6"/>
          <p:cNvSpPr>
            <a:spLocks noChangeShapeType="1"/>
          </p:cNvSpPr>
          <p:nvPr/>
        </p:nvSpPr>
        <p:spPr bwMode="auto">
          <a:xfrm>
            <a:off x="1116013" y="1989138"/>
            <a:ext cx="863600" cy="0"/>
          </a:xfrm>
          <a:prstGeom prst="line">
            <a:avLst/>
          </a:prstGeom>
          <a:noFill/>
          <a:ln w="57150">
            <a:solidFill>
              <a:srgbClr val="0000FF"/>
            </a:solidFill>
            <a:round/>
            <a:headEnd/>
            <a:tailEnd/>
          </a:ln>
        </p:spPr>
        <p:txBody>
          <a:bodyPr/>
          <a:lstStyle/>
          <a:p>
            <a:endParaRPr lang="zh-CN" altLang="en-US"/>
          </a:p>
        </p:txBody>
      </p:sp>
      <p:sp>
        <p:nvSpPr>
          <p:cNvPr id="88071" name="Line 7"/>
          <p:cNvSpPr>
            <a:spLocks noChangeShapeType="1"/>
          </p:cNvSpPr>
          <p:nvPr/>
        </p:nvSpPr>
        <p:spPr bwMode="auto">
          <a:xfrm>
            <a:off x="5724525" y="2349500"/>
            <a:ext cx="576263" cy="0"/>
          </a:xfrm>
          <a:prstGeom prst="line">
            <a:avLst/>
          </a:prstGeom>
          <a:noFill/>
          <a:ln w="38100">
            <a:solidFill>
              <a:srgbClr val="0000FF"/>
            </a:solidFill>
            <a:round/>
            <a:headEnd/>
            <a:tailEnd/>
          </a:ln>
        </p:spPr>
        <p:txBody>
          <a:bodyPr/>
          <a:lstStyle/>
          <a:p>
            <a:endParaRPr lang="zh-CN" altLang="en-US"/>
          </a:p>
        </p:txBody>
      </p:sp>
      <p:sp>
        <p:nvSpPr>
          <p:cNvPr id="88072" name="Line 8"/>
          <p:cNvSpPr>
            <a:spLocks noChangeShapeType="1"/>
          </p:cNvSpPr>
          <p:nvPr/>
        </p:nvSpPr>
        <p:spPr bwMode="auto">
          <a:xfrm>
            <a:off x="3635375" y="3068638"/>
            <a:ext cx="2089150" cy="0"/>
          </a:xfrm>
          <a:prstGeom prst="line">
            <a:avLst/>
          </a:prstGeom>
          <a:noFill/>
          <a:ln w="38100">
            <a:solidFill>
              <a:srgbClr val="0000FF"/>
            </a:solidFill>
            <a:round/>
            <a:headEnd/>
            <a:tailEnd/>
          </a:ln>
        </p:spPr>
        <p:txBody>
          <a:bodyPr/>
          <a:lstStyle/>
          <a:p>
            <a:endParaRPr lang="zh-CN" altLang="en-US"/>
          </a:p>
        </p:txBody>
      </p:sp>
      <p:sp>
        <p:nvSpPr>
          <p:cNvPr id="88073" name="Line 9"/>
          <p:cNvSpPr>
            <a:spLocks noChangeShapeType="1"/>
          </p:cNvSpPr>
          <p:nvPr/>
        </p:nvSpPr>
        <p:spPr bwMode="auto">
          <a:xfrm>
            <a:off x="7308850" y="3068638"/>
            <a:ext cx="503238" cy="0"/>
          </a:xfrm>
          <a:prstGeom prst="line">
            <a:avLst/>
          </a:prstGeom>
          <a:noFill/>
          <a:ln w="38100">
            <a:solidFill>
              <a:srgbClr val="0000FF"/>
            </a:solidFill>
            <a:round/>
            <a:headEnd/>
            <a:tailEnd/>
          </a:ln>
        </p:spPr>
        <p:txBody>
          <a:bodyPr/>
          <a:lstStyle/>
          <a:p>
            <a:endParaRPr lang="zh-CN" altLang="en-US"/>
          </a:p>
        </p:txBody>
      </p:sp>
      <p:sp>
        <p:nvSpPr>
          <p:cNvPr id="88074" name="Line 10"/>
          <p:cNvSpPr>
            <a:spLocks noChangeShapeType="1"/>
          </p:cNvSpPr>
          <p:nvPr/>
        </p:nvSpPr>
        <p:spPr bwMode="auto">
          <a:xfrm>
            <a:off x="5076825" y="3429000"/>
            <a:ext cx="1223963" cy="0"/>
          </a:xfrm>
          <a:prstGeom prst="line">
            <a:avLst/>
          </a:prstGeom>
          <a:noFill/>
          <a:ln w="38100">
            <a:solidFill>
              <a:srgbClr val="0000FF"/>
            </a:solidFill>
            <a:round/>
            <a:headEnd/>
            <a:tailEnd/>
          </a:ln>
        </p:spPr>
        <p:txBody>
          <a:bodyPr/>
          <a:lstStyle/>
          <a:p>
            <a:endParaRPr lang="zh-CN" altLang="en-US"/>
          </a:p>
        </p:txBody>
      </p:sp>
      <p:sp>
        <p:nvSpPr>
          <p:cNvPr id="24586" name="灯片编号占位符 3"/>
          <p:cNvSpPr txBox="1">
            <a:spLocks noGrp="1"/>
          </p:cNvSpPr>
          <p:nvPr/>
        </p:nvSpPr>
        <p:spPr bwMode="auto">
          <a:xfrm>
            <a:off x="8172450" y="508000"/>
            <a:ext cx="971550" cy="365125"/>
          </a:xfrm>
          <a:prstGeom prst="rect">
            <a:avLst/>
          </a:prstGeom>
          <a:noFill/>
          <a:ln w="9525">
            <a:noFill/>
            <a:miter lim="800000"/>
            <a:headEnd/>
            <a:tailEnd/>
          </a:ln>
        </p:spPr>
        <p:txBody>
          <a:bodyPr/>
          <a:lstStyle/>
          <a:p>
            <a:pPr algn="ctr"/>
            <a:r>
              <a:rPr lang="en-US" altLang="zh-CN">
                <a:solidFill>
                  <a:schemeClr val="bg1"/>
                </a:solidFill>
                <a:latin typeface="黑体" pitchFamily="49" charset="-122"/>
                <a:ea typeface="黑体" pitchFamily="49" charset="-122"/>
              </a:rPr>
              <a:t>-7-</a:t>
            </a:r>
            <a:endParaRPr lang="zh-CN" altLang="en-US">
              <a:solidFill>
                <a:schemeClr val="bg1"/>
              </a:solidFill>
              <a:latin typeface="黑体" pitchFamily="49" charset="-122"/>
              <a:ea typeface="黑体" pitchFamily="49" charset="-122"/>
            </a:endParaRPr>
          </a:p>
        </p:txBody>
      </p:sp>
      <p:sp>
        <p:nvSpPr>
          <p:cNvPr id="26636" name="Text Box 12"/>
          <p:cNvSpPr txBox="1">
            <a:spLocks noChangeArrowheads="1"/>
          </p:cNvSpPr>
          <p:nvPr/>
        </p:nvSpPr>
        <p:spPr bwMode="auto">
          <a:xfrm>
            <a:off x="1763713" y="3716338"/>
            <a:ext cx="5399087" cy="2655887"/>
          </a:xfrm>
          <a:prstGeom prst="rect">
            <a:avLst/>
          </a:prstGeom>
          <a:solidFill>
            <a:schemeClr val="folHlink"/>
          </a:solidFill>
          <a:ln w="9525">
            <a:noFill/>
            <a:miter lim="800000"/>
            <a:headEnd/>
            <a:tailEnd/>
          </a:ln>
        </p:spPr>
        <p:txBody>
          <a:bodyPr>
            <a:spAutoFit/>
          </a:bodyPr>
          <a:lstStyle/>
          <a:p>
            <a:pPr>
              <a:spcBef>
                <a:spcPct val="50000"/>
              </a:spcBef>
            </a:pPr>
            <a:r>
              <a:rPr lang="zh-CN" altLang="en-US" sz="2800" b="1">
                <a:solidFill>
                  <a:srgbClr val="1C11FB"/>
                </a:solidFill>
              </a:rPr>
              <a:t>（小笔记）思维提升</a:t>
            </a:r>
            <a:r>
              <a:rPr lang="zh-CN" altLang="en-US"/>
              <a:t>：</a:t>
            </a:r>
          </a:p>
          <a:p>
            <a:pPr>
              <a:spcBef>
                <a:spcPct val="50000"/>
              </a:spcBef>
            </a:pPr>
            <a:r>
              <a:rPr lang="zh-CN" altLang="en-US"/>
              <a:t>      </a:t>
            </a:r>
            <a:r>
              <a:rPr lang="zh-CN" altLang="en-US" sz="2800" b="1">
                <a:solidFill>
                  <a:srgbClr val="E20000"/>
                </a:solidFill>
              </a:rPr>
              <a:t>爆发技术革命一般应具备哪些社会条件？</a:t>
            </a:r>
          </a:p>
          <a:p>
            <a:pPr>
              <a:spcBef>
                <a:spcPct val="50000"/>
              </a:spcBef>
            </a:pPr>
            <a:r>
              <a:rPr lang="zh-CN" altLang="en-US" sz="2800" b="1">
                <a:solidFill>
                  <a:srgbClr val="E20000"/>
                </a:solidFill>
              </a:rPr>
              <a:t>    同时期的中国为什么没有发生一场英国式的工业革命？</a:t>
            </a:r>
          </a:p>
        </p:txBody>
      </p:sp>
      <p:sp>
        <p:nvSpPr>
          <p:cNvPr id="24588" name="Text Box 13"/>
          <p:cNvSpPr txBox="1">
            <a:spLocks noChangeArrowheads="1"/>
          </p:cNvSpPr>
          <p:nvPr/>
        </p:nvSpPr>
        <p:spPr bwMode="auto">
          <a:xfrm>
            <a:off x="0" y="620713"/>
            <a:ext cx="1800225" cy="519112"/>
          </a:xfrm>
          <a:prstGeom prst="rect">
            <a:avLst/>
          </a:prstGeom>
          <a:solidFill>
            <a:schemeClr val="folHlink"/>
          </a:solidFill>
          <a:ln w="9525">
            <a:noFill/>
            <a:miter lim="800000"/>
            <a:headEnd/>
            <a:tailEnd/>
          </a:ln>
        </p:spPr>
        <p:txBody>
          <a:bodyPr>
            <a:spAutoFit/>
          </a:bodyPr>
          <a:lstStyle/>
          <a:p>
            <a:pPr>
              <a:spcBef>
                <a:spcPct val="50000"/>
              </a:spcBef>
            </a:pPr>
            <a:r>
              <a:rPr lang="zh-CN" altLang="en-US" sz="2800" b="1">
                <a:solidFill>
                  <a:srgbClr val="1C11FB"/>
                </a:solidFill>
              </a:rPr>
              <a:t>知识延展</a:t>
            </a:r>
            <a:r>
              <a:rPr lang="zh-CN" altLang="en-US" sz="2800"/>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8069"/>
                                        </p:tgtEl>
                                        <p:attrNameLst>
                                          <p:attrName>style.visibility</p:attrName>
                                        </p:attrNameLst>
                                      </p:cBhvr>
                                      <p:to>
                                        <p:strVal val="visible"/>
                                      </p:to>
                                    </p:set>
                                    <p:animEffect transition="in" filter="blinds(horizontal)">
                                      <p:cBhvr>
                                        <p:cTn id="7" dur="500"/>
                                        <p:tgtEl>
                                          <p:spTgt spid="8806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8070"/>
                                        </p:tgtEl>
                                        <p:attrNameLst>
                                          <p:attrName>style.visibility</p:attrName>
                                        </p:attrNameLst>
                                      </p:cBhvr>
                                      <p:to>
                                        <p:strVal val="visible"/>
                                      </p:to>
                                    </p:set>
                                    <p:animEffect transition="in" filter="blinds(horizontal)">
                                      <p:cBhvr>
                                        <p:cTn id="12" dur="500"/>
                                        <p:tgtEl>
                                          <p:spTgt spid="8807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8071"/>
                                        </p:tgtEl>
                                        <p:attrNameLst>
                                          <p:attrName>style.visibility</p:attrName>
                                        </p:attrNameLst>
                                      </p:cBhvr>
                                      <p:to>
                                        <p:strVal val="visible"/>
                                      </p:to>
                                    </p:set>
                                    <p:animEffect transition="in" filter="blinds(horizontal)">
                                      <p:cBhvr>
                                        <p:cTn id="17" dur="500"/>
                                        <p:tgtEl>
                                          <p:spTgt spid="8807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8072"/>
                                        </p:tgtEl>
                                        <p:attrNameLst>
                                          <p:attrName>style.visibility</p:attrName>
                                        </p:attrNameLst>
                                      </p:cBhvr>
                                      <p:to>
                                        <p:strVal val="visible"/>
                                      </p:to>
                                    </p:set>
                                    <p:animEffect transition="in" filter="blinds(horizontal)">
                                      <p:cBhvr>
                                        <p:cTn id="22" dur="500"/>
                                        <p:tgtEl>
                                          <p:spTgt spid="8807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8073"/>
                                        </p:tgtEl>
                                        <p:attrNameLst>
                                          <p:attrName>style.visibility</p:attrName>
                                        </p:attrNameLst>
                                      </p:cBhvr>
                                      <p:to>
                                        <p:strVal val="visible"/>
                                      </p:to>
                                    </p:set>
                                    <p:animEffect transition="in" filter="blinds(horizontal)">
                                      <p:cBhvr>
                                        <p:cTn id="27" dur="500"/>
                                        <p:tgtEl>
                                          <p:spTgt spid="88073"/>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88074"/>
                                        </p:tgtEl>
                                        <p:attrNameLst>
                                          <p:attrName>style.visibility</p:attrName>
                                        </p:attrNameLst>
                                      </p:cBhvr>
                                      <p:to>
                                        <p:strVal val="visible"/>
                                      </p:to>
                                    </p:set>
                                    <p:animEffect transition="in" filter="blinds(horizontal)">
                                      <p:cBhvr>
                                        <p:cTn id="32" dur="500"/>
                                        <p:tgtEl>
                                          <p:spTgt spid="88074"/>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8068"/>
                                        </p:tgtEl>
                                        <p:attrNameLst>
                                          <p:attrName>style.visibility</p:attrName>
                                        </p:attrNameLst>
                                      </p:cBhvr>
                                      <p:to>
                                        <p:strVal val="visible"/>
                                      </p:to>
                                    </p:set>
                                    <p:animEffect transition="in" filter="blinds(horizontal)">
                                      <p:cBhvr>
                                        <p:cTn id="37" dur="500"/>
                                        <p:tgtEl>
                                          <p:spTgt spid="8806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6636"/>
                                        </p:tgtEl>
                                        <p:attrNameLst>
                                          <p:attrName>style.visibility</p:attrName>
                                        </p:attrNameLst>
                                      </p:cBhvr>
                                      <p:to>
                                        <p:strVal val="visible"/>
                                      </p:to>
                                    </p:set>
                                    <p:animEffect transition="in" filter="blinds(horizontal)">
                                      <p:cBhvr>
                                        <p:cTn id="42" dur="500"/>
                                        <p:tgtEl>
                                          <p:spTgt spid="266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8" grpId="0"/>
      <p:bldP spid="88069" grpId="0" animBg="1"/>
      <p:bldP spid="88070" grpId="0" animBg="1"/>
      <p:bldP spid="88071" grpId="0" animBg="1"/>
      <p:bldP spid="88072" grpId="0" animBg="1"/>
      <p:bldP spid="88073" grpId="0" animBg="1"/>
      <p:bldP spid="88074" grpId="0" animBg="1"/>
      <p:bldP spid="2663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灯片编号占位符 3"/>
          <p:cNvSpPr txBox="1">
            <a:spLocks noGrp="1"/>
          </p:cNvSpPr>
          <p:nvPr/>
        </p:nvSpPr>
        <p:spPr bwMode="auto">
          <a:xfrm>
            <a:off x="8172450" y="508000"/>
            <a:ext cx="971550" cy="365125"/>
          </a:xfrm>
          <a:prstGeom prst="rect">
            <a:avLst/>
          </a:prstGeom>
          <a:noFill/>
          <a:ln w="9525">
            <a:noFill/>
            <a:miter lim="800000"/>
            <a:headEnd/>
            <a:tailEnd/>
          </a:ln>
        </p:spPr>
        <p:txBody>
          <a:bodyPr/>
          <a:lstStyle/>
          <a:p>
            <a:pPr algn="ctr"/>
            <a:r>
              <a:rPr lang="en-US" altLang="zh-CN">
                <a:solidFill>
                  <a:schemeClr val="bg1"/>
                </a:solidFill>
                <a:latin typeface="黑体" pitchFamily="49" charset="-122"/>
                <a:ea typeface="黑体" pitchFamily="49" charset="-122"/>
              </a:rPr>
              <a:t>-8-</a:t>
            </a:r>
            <a:endParaRPr lang="zh-CN" altLang="en-US">
              <a:solidFill>
                <a:schemeClr val="bg1"/>
              </a:solidFill>
              <a:latin typeface="黑体" pitchFamily="49" charset="-122"/>
              <a:ea typeface="黑体" pitchFamily="49" charset="-122"/>
            </a:endParaRPr>
          </a:p>
        </p:txBody>
      </p:sp>
      <p:sp>
        <p:nvSpPr>
          <p:cNvPr id="2" name="矩形 1"/>
          <p:cNvSpPr>
            <a:spLocks noChangeAspect="1"/>
          </p:cNvSpPr>
          <p:nvPr/>
        </p:nvSpPr>
        <p:spPr bwMode="auto">
          <a:xfrm>
            <a:off x="250825" y="981075"/>
            <a:ext cx="8893175" cy="4510088"/>
          </a:xfrm>
          <a:prstGeom prst="rect">
            <a:avLst/>
          </a:prstGeom>
          <a:noFill/>
          <a:ln w="9525">
            <a:noFill/>
            <a:miter lim="800000"/>
            <a:headEnd/>
            <a:tailEnd/>
          </a:ln>
        </p:spPr>
        <p:txBody>
          <a:bodyPr>
            <a:spAutoFit/>
          </a:bodyPr>
          <a:lstStyle/>
          <a:p>
            <a:pPr indent="266700">
              <a:lnSpc>
                <a:spcPct val="120000"/>
              </a:lnSpc>
              <a:tabLst>
                <a:tab pos="1028700" algn="l"/>
                <a:tab pos="1849438" algn="l"/>
                <a:tab pos="2536825" algn="l"/>
                <a:tab pos="3221038" algn="l"/>
              </a:tabLst>
            </a:pPr>
            <a:r>
              <a:rPr lang="zh-CN" altLang="zh-CN" sz="2200">
                <a:solidFill>
                  <a:srgbClr val="000000"/>
                </a:solidFill>
                <a:ea typeface="黑体" pitchFamily="49" charset="-122"/>
                <a:cs typeface="Times New Roman" pitchFamily="18" charset="0"/>
              </a:rPr>
              <a:t>一、蒸汽的力量</a:t>
            </a:r>
            <a:endParaRPr lang="zh-CN" altLang="zh-CN" sz="2200">
              <a:solidFill>
                <a:srgbClr val="000000"/>
              </a:solidFill>
              <a:latin typeface="NEU-BZ-S92"/>
              <a:ea typeface="方正书宋_GBK"/>
              <a:cs typeface="Times New Roman" pitchFamily="18" charset="0"/>
            </a:endParaRPr>
          </a:p>
          <a:p>
            <a:pPr indent="266700">
              <a:lnSpc>
                <a:spcPct val="120000"/>
              </a:lnSpc>
              <a:tabLst>
                <a:tab pos="1028700" algn="l"/>
                <a:tab pos="1849438" algn="l"/>
                <a:tab pos="2536825" algn="l"/>
                <a:tab pos="3221038" algn="l"/>
              </a:tabLst>
            </a:pPr>
            <a:r>
              <a:rPr lang="en-US" altLang="zh-CN" sz="2200" b="1">
                <a:solidFill>
                  <a:srgbClr val="000000"/>
                </a:solidFill>
                <a:latin typeface="Times New Roman" pitchFamily="18" charset="0"/>
                <a:cs typeface="Times New Roman" pitchFamily="18" charset="0"/>
              </a:rPr>
              <a:t>1</a:t>
            </a:r>
            <a:r>
              <a:rPr lang="en-US" altLang="zh-CN" sz="2200">
                <a:solidFill>
                  <a:srgbClr val="000000"/>
                </a:solidFill>
                <a:latin typeface="Times New Roman" pitchFamily="18" charset="0"/>
                <a:cs typeface="Times New Roman" pitchFamily="18" charset="0"/>
              </a:rPr>
              <a:t>.</a:t>
            </a:r>
            <a:r>
              <a:rPr lang="zh-CN" altLang="zh-CN" sz="2200">
                <a:solidFill>
                  <a:srgbClr val="000000"/>
                </a:solidFill>
                <a:ea typeface="黑体" pitchFamily="49" charset="-122"/>
              </a:rPr>
              <a:t>工业革命</a:t>
            </a:r>
            <a:endParaRPr lang="zh-CN" altLang="zh-CN" sz="2200">
              <a:solidFill>
                <a:srgbClr val="000000"/>
              </a:solidFill>
              <a:latin typeface="NEU-BZ-S92"/>
              <a:ea typeface="方正书宋_GBK"/>
              <a:cs typeface="方正书宋_GBK"/>
            </a:endParaRPr>
          </a:p>
          <a:p>
            <a:pPr indent="266700">
              <a:lnSpc>
                <a:spcPct val="120000"/>
              </a:lnSpc>
              <a:tabLst>
                <a:tab pos="1028700" algn="l"/>
                <a:tab pos="1849438" algn="l"/>
                <a:tab pos="2536825" algn="l"/>
                <a:tab pos="3221038" algn="l"/>
              </a:tabLst>
            </a:pPr>
            <a:endParaRPr lang="en-US" altLang="zh-CN" sz="2200">
              <a:solidFill>
                <a:srgbClr val="000000"/>
              </a:solidFill>
              <a:latin typeface="宋体" charset="-122"/>
              <a:cs typeface="Times New Roman" pitchFamily="18" charset="0"/>
            </a:endParaRPr>
          </a:p>
          <a:p>
            <a:pPr indent="266700">
              <a:lnSpc>
                <a:spcPct val="120000"/>
              </a:lnSpc>
              <a:tabLst>
                <a:tab pos="1028700" algn="l"/>
                <a:tab pos="1849438" algn="l"/>
                <a:tab pos="2536825" algn="l"/>
                <a:tab pos="3221038" algn="l"/>
              </a:tabLst>
            </a:pPr>
            <a:endParaRPr lang="en-US" altLang="zh-CN" sz="2200">
              <a:solidFill>
                <a:srgbClr val="000000"/>
              </a:solidFill>
              <a:latin typeface="宋体" charset="-122"/>
              <a:cs typeface="Times New Roman" pitchFamily="18" charset="0"/>
            </a:endParaRPr>
          </a:p>
          <a:p>
            <a:pPr indent="266700">
              <a:lnSpc>
                <a:spcPct val="120000"/>
              </a:lnSpc>
              <a:tabLst>
                <a:tab pos="1028700" algn="l"/>
                <a:tab pos="1849438" algn="l"/>
                <a:tab pos="2536825" algn="l"/>
                <a:tab pos="3221038" algn="l"/>
              </a:tabLst>
            </a:pPr>
            <a:r>
              <a:rPr lang="en-US" altLang="zh-CN" sz="2200">
                <a:solidFill>
                  <a:srgbClr val="000000"/>
                </a:solidFill>
                <a:latin typeface="宋体" charset="-122"/>
                <a:cs typeface="Times New Roman" pitchFamily="18" charset="0"/>
              </a:rPr>
              <a:t>(3)</a:t>
            </a:r>
            <a:r>
              <a:rPr lang="zh-CN" altLang="zh-CN" sz="2200">
                <a:solidFill>
                  <a:srgbClr val="000000"/>
                </a:solidFill>
                <a:latin typeface="宋体" charset="-122"/>
                <a:cs typeface="Times New Roman" pitchFamily="18" charset="0"/>
              </a:rPr>
              <a:t>概况</a:t>
            </a:r>
            <a:endParaRPr lang="zh-CN" altLang="zh-CN" sz="2200">
              <a:solidFill>
                <a:srgbClr val="000000"/>
              </a:solidFill>
              <a:latin typeface="宋体" charset="-122"/>
              <a:ea typeface="方正书宋_GBK"/>
              <a:cs typeface="方正书宋_GBK"/>
            </a:endParaRPr>
          </a:p>
          <a:p>
            <a:pPr indent="266700">
              <a:lnSpc>
                <a:spcPct val="120000"/>
              </a:lnSpc>
              <a:tabLst>
                <a:tab pos="1028700" algn="l"/>
                <a:tab pos="1849438" algn="l"/>
                <a:tab pos="2536825" algn="l"/>
                <a:tab pos="3221038" algn="l"/>
              </a:tabLst>
            </a:pPr>
            <a:r>
              <a:rPr lang="zh-CN" altLang="en-US" sz="2200">
                <a:solidFill>
                  <a:srgbClr val="EF2A03"/>
                </a:solidFill>
                <a:latin typeface="宋体" charset="-122"/>
              </a:rPr>
              <a:t>英国：</a:t>
            </a:r>
            <a:r>
              <a:rPr lang="zh-CN" altLang="zh-CN" sz="2200">
                <a:solidFill>
                  <a:srgbClr val="000000"/>
                </a:solidFill>
                <a:latin typeface="宋体" charset="-122"/>
              </a:rPr>
              <a:t>①</a:t>
            </a:r>
            <a:r>
              <a:rPr lang="zh-CN" altLang="zh-CN" sz="2200" b="1">
                <a:solidFill>
                  <a:srgbClr val="CD242B"/>
                </a:solidFill>
                <a:latin typeface="宋体" charset="-122"/>
                <a:cs typeface="Times New Roman" pitchFamily="18" charset="0"/>
              </a:rPr>
              <a:t>棉纺织业</a:t>
            </a:r>
            <a:r>
              <a:rPr lang="en-US" altLang="zh-CN" sz="2200">
                <a:solidFill>
                  <a:srgbClr val="000000"/>
                </a:solidFill>
                <a:latin typeface="宋体" charset="-122"/>
                <a:cs typeface="Times New Roman" pitchFamily="18" charset="0"/>
              </a:rPr>
              <a:t>:</a:t>
            </a:r>
            <a:r>
              <a:rPr lang="zh-CN" altLang="en-US" sz="2200" b="1">
                <a:latin typeface="宋体" charset="-122"/>
              </a:rPr>
              <a:t>：</a:t>
            </a:r>
            <a:r>
              <a:rPr lang="zh-CN" altLang="en-US" sz="2200">
                <a:latin typeface="宋体" charset="-122"/>
              </a:rPr>
              <a:t>英国工业革命首先从</a:t>
            </a:r>
            <a:r>
              <a:rPr lang="zh-CN" altLang="en-US" sz="2200" u="sng">
                <a:latin typeface="宋体" charset="-122"/>
              </a:rPr>
              <a:t>棉纺织业</a:t>
            </a:r>
            <a:r>
              <a:rPr lang="zh-CN" altLang="en-US" sz="2200">
                <a:latin typeface="宋体" charset="-122"/>
              </a:rPr>
              <a:t>开始，纺织技术革新推动了工业的发展；</a:t>
            </a:r>
            <a:r>
              <a:rPr lang="en-US" altLang="zh-CN" sz="2200">
                <a:latin typeface="宋体" charset="-122"/>
              </a:rPr>
              <a:t>18</a:t>
            </a:r>
            <a:r>
              <a:rPr lang="zh-CN" altLang="en-US" sz="2200">
                <a:latin typeface="宋体" charset="-122"/>
              </a:rPr>
              <a:t>世纪</a:t>
            </a:r>
            <a:r>
              <a:rPr lang="en-US" altLang="zh-CN" sz="2200">
                <a:latin typeface="宋体" charset="-122"/>
              </a:rPr>
              <a:t>60</a:t>
            </a:r>
            <a:r>
              <a:rPr lang="zh-CN" altLang="en-US" sz="2200">
                <a:latin typeface="宋体" charset="-122"/>
              </a:rPr>
              <a:t>年代，哈格里夫斯发明珍妮机；</a:t>
            </a:r>
            <a:r>
              <a:rPr lang="en-US" altLang="zh-CN" sz="2200">
                <a:latin typeface="宋体" charset="-122"/>
              </a:rPr>
              <a:t>1771</a:t>
            </a:r>
            <a:r>
              <a:rPr lang="zh-CN" altLang="en-US" sz="2200">
                <a:latin typeface="宋体" charset="-122"/>
              </a:rPr>
              <a:t>年，阿克莱特设立了第一座水力纺纱厂，近代</a:t>
            </a:r>
            <a:r>
              <a:rPr lang="zh-CN" altLang="en-US" sz="2200" u="sng">
                <a:latin typeface="宋体" charset="-122"/>
              </a:rPr>
              <a:t>机器大工业</a:t>
            </a:r>
            <a:r>
              <a:rPr lang="zh-CN" altLang="en-US" sz="2200">
                <a:latin typeface="宋体" charset="-122"/>
              </a:rPr>
              <a:t>诞生，并且确立了资本主义大工厂制度。</a:t>
            </a:r>
            <a:endParaRPr lang="zh-CN" altLang="zh-CN" sz="2200">
              <a:solidFill>
                <a:srgbClr val="000000"/>
              </a:solidFill>
              <a:latin typeface="宋体" charset="-122"/>
              <a:ea typeface="方正书宋_GBK"/>
              <a:cs typeface="方正书宋_GBK"/>
            </a:endParaRPr>
          </a:p>
          <a:p>
            <a:pPr indent="266700">
              <a:lnSpc>
                <a:spcPct val="120000"/>
              </a:lnSpc>
              <a:tabLst>
                <a:tab pos="1028700" algn="l"/>
                <a:tab pos="1849438" algn="l"/>
                <a:tab pos="2536825" algn="l"/>
                <a:tab pos="3221038" algn="l"/>
              </a:tabLst>
            </a:pPr>
            <a:r>
              <a:rPr lang="zh-CN" altLang="en-US" sz="2200">
                <a:solidFill>
                  <a:srgbClr val="000000"/>
                </a:solidFill>
                <a:latin typeface="宋体" charset="-122"/>
              </a:rPr>
              <a:t>  </a:t>
            </a:r>
            <a:r>
              <a:rPr lang="zh-CN" altLang="zh-CN" sz="2200">
                <a:solidFill>
                  <a:srgbClr val="000000"/>
                </a:solidFill>
                <a:latin typeface="宋体" charset="-122"/>
              </a:rPr>
              <a:t>②</a:t>
            </a:r>
            <a:r>
              <a:rPr lang="zh-CN" altLang="en-US" sz="2200" b="1">
                <a:solidFill>
                  <a:srgbClr val="CD242B"/>
                </a:solidFill>
                <a:latin typeface="宋体" charset="-122"/>
              </a:rPr>
              <a:t>动力革新</a:t>
            </a:r>
            <a:r>
              <a:rPr lang="zh-CN" altLang="en-US" sz="2200">
                <a:latin typeface="宋体" charset="-122"/>
              </a:rPr>
              <a:t> </a:t>
            </a:r>
            <a:r>
              <a:rPr lang="en-US" altLang="zh-CN" sz="2200">
                <a:solidFill>
                  <a:srgbClr val="000000"/>
                </a:solidFill>
                <a:latin typeface="宋体" charset="-122"/>
                <a:cs typeface="Times New Roman" pitchFamily="18" charset="0"/>
              </a:rPr>
              <a:t>:</a:t>
            </a:r>
            <a:r>
              <a:rPr lang="zh-CN" altLang="zh-CN" sz="2200">
                <a:solidFill>
                  <a:srgbClr val="000000"/>
                </a:solidFill>
                <a:latin typeface="宋体" charset="-122"/>
                <a:cs typeface="Times New Roman" pitchFamily="18" charset="0"/>
              </a:rPr>
              <a:t>瓦特改良的万能蒸汽机推动了各行业的革命。</a:t>
            </a:r>
            <a:endParaRPr lang="zh-CN" altLang="zh-CN" sz="2200">
              <a:solidFill>
                <a:srgbClr val="000000"/>
              </a:solidFill>
              <a:latin typeface="宋体" charset="-122"/>
              <a:ea typeface="方正书宋_GBK"/>
              <a:cs typeface="方正书宋_GBK"/>
            </a:endParaRPr>
          </a:p>
          <a:p>
            <a:pPr indent="266700">
              <a:lnSpc>
                <a:spcPct val="120000"/>
              </a:lnSpc>
              <a:tabLst>
                <a:tab pos="1028700" algn="l"/>
                <a:tab pos="1849438" algn="l"/>
                <a:tab pos="2536825" algn="l"/>
                <a:tab pos="3221038" algn="l"/>
              </a:tabLst>
            </a:pPr>
            <a:r>
              <a:rPr lang="zh-CN" altLang="en-US" sz="2200">
                <a:solidFill>
                  <a:srgbClr val="000000"/>
                </a:solidFill>
                <a:latin typeface="宋体" charset="-122"/>
              </a:rPr>
              <a:t>  </a:t>
            </a:r>
            <a:r>
              <a:rPr lang="zh-CN" altLang="zh-CN" sz="2200">
                <a:solidFill>
                  <a:srgbClr val="000000"/>
                </a:solidFill>
                <a:latin typeface="宋体" charset="-122"/>
              </a:rPr>
              <a:t>③</a:t>
            </a:r>
            <a:r>
              <a:rPr lang="zh-CN" altLang="en-US" sz="2200" b="1">
                <a:solidFill>
                  <a:srgbClr val="CD242B"/>
                </a:solidFill>
                <a:latin typeface="宋体" charset="-122"/>
              </a:rPr>
              <a:t>交通运输的革新</a:t>
            </a:r>
            <a:r>
              <a:rPr lang="zh-CN" altLang="en-US" sz="2200">
                <a:latin typeface="宋体" charset="-122"/>
              </a:rPr>
              <a:t> </a:t>
            </a:r>
            <a:r>
              <a:rPr lang="en-US" altLang="zh-CN" sz="2200">
                <a:solidFill>
                  <a:srgbClr val="000000"/>
                </a:solidFill>
                <a:latin typeface="宋体" charset="-122"/>
                <a:cs typeface="Times New Roman" pitchFamily="18" charset="0"/>
              </a:rPr>
              <a:t>:</a:t>
            </a:r>
            <a:r>
              <a:rPr lang="zh-CN" altLang="zh-CN" sz="2200">
                <a:solidFill>
                  <a:srgbClr val="000000"/>
                </a:solidFill>
                <a:latin typeface="宋体" charset="-122"/>
                <a:cs typeface="Times New Roman" pitchFamily="18" charset="0"/>
              </a:rPr>
              <a:t>以蒸汽做动力的汽船、火车成为重要交通工具。</a:t>
            </a:r>
          </a:p>
        </p:txBody>
      </p:sp>
      <p:sp>
        <p:nvSpPr>
          <p:cNvPr id="74757" name="Text Box 5"/>
          <p:cNvSpPr txBox="1">
            <a:spLocks noChangeArrowheads="1"/>
          </p:cNvSpPr>
          <p:nvPr/>
        </p:nvSpPr>
        <p:spPr bwMode="auto">
          <a:xfrm>
            <a:off x="250825" y="5876925"/>
            <a:ext cx="1027113" cy="427038"/>
          </a:xfrm>
          <a:prstGeom prst="rect">
            <a:avLst/>
          </a:prstGeom>
          <a:noFill/>
          <a:ln w="9525">
            <a:noFill/>
            <a:miter lim="800000"/>
            <a:headEnd/>
            <a:tailEnd/>
          </a:ln>
        </p:spPr>
        <p:txBody>
          <a:bodyPr wrap="none">
            <a:spAutoFit/>
          </a:bodyPr>
          <a:lstStyle/>
          <a:p>
            <a:r>
              <a:rPr lang="zh-CN" altLang="en-US" sz="2200" b="1">
                <a:solidFill>
                  <a:srgbClr val="EF2A03"/>
                </a:solidFill>
              </a:rPr>
              <a:t>扩展：</a:t>
            </a:r>
          </a:p>
        </p:txBody>
      </p:sp>
      <p:sp>
        <p:nvSpPr>
          <p:cNvPr id="25604" name="Text Box 6"/>
          <p:cNvSpPr txBox="1">
            <a:spLocks noChangeArrowheads="1"/>
          </p:cNvSpPr>
          <p:nvPr/>
        </p:nvSpPr>
        <p:spPr bwMode="auto">
          <a:xfrm>
            <a:off x="539750" y="1916113"/>
            <a:ext cx="1924050" cy="427037"/>
          </a:xfrm>
          <a:prstGeom prst="rect">
            <a:avLst/>
          </a:prstGeom>
          <a:noFill/>
          <a:ln w="9525">
            <a:noFill/>
            <a:miter lim="800000"/>
            <a:headEnd/>
            <a:tailEnd/>
          </a:ln>
        </p:spPr>
        <p:txBody>
          <a:bodyPr wrap="none">
            <a:spAutoFit/>
          </a:bodyPr>
          <a:lstStyle/>
          <a:p>
            <a:r>
              <a:rPr lang="en-US" altLang="zh-CN" sz="2200">
                <a:solidFill>
                  <a:srgbClr val="000000"/>
                </a:solidFill>
              </a:rPr>
              <a:t>(2)</a:t>
            </a:r>
            <a:r>
              <a:rPr lang="zh-CN" altLang="en-US" sz="2200">
                <a:solidFill>
                  <a:srgbClr val="000000"/>
                </a:solidFill>
              </a:rPr>
              <a:t>核心内容：</a:t>
            </a:r>
          </a:p>
        </p:txBody>
      </p:sp>
      <p:sp>
        <p:nvSpPr>
          <p:cNvPr id="25605" name="Text Box 7"/>
          <p:cNvSpPr txBox="1">
            <a:spLocks noChangeArrowheads="1"/>
          </p:cNvSpPr>
          <p:nvPr/>
        </p:nvSpPr>
        <p:spPr bwMode="auto">
          <a:xfrm>
            <a:off x="2195513" y="1916113"/>
            <a:ext cx="1512887" cy="1190625"/>
          </a:xfrm>
          <a:prstGeom prst="rect">
            <a:avLst/>
          </a:prstGeom>
          <a:noFill/>
          <a:ln w="9525">
            <a:noFill/>
            <a:miter lim="800000"/>
            <a:headEnd/>
            <a:tailEnd/>
          </a:ln>
        </p:spPr>
        <p:txBody>
          <a:bodyPr>
            <a:spAutoFit/>
          </a:bodyPr>
          <a:lstStyle/>
          <a:p>
            <a:r>
              <a:rPr lang="zh-CN" altLang="en-US">
                <a:solidFill>
                  <a:srgbClr val="000000"/>
                </a:solidFill>
              </a:rPr>
              <a:t>①生产手段：</a:t>
            </a:r>
          </a:p>
          <a:p>
            <a:r>
              <a:rPr lang="zh-CN" altLang="en-US">
                <a:solidFill>
                  <a:srgbClr val="000000"/>
                </a:solidFill>
              </a:rPr>
              <a:t>②生产组织：</a:t>
            </a:r>
          </a:p>
          <a:p>
            <a:endParaRPr lang="zh-CN" altLang="en-US"/>
          </a:p>
          <a:p>
            <a:endParaRPr lang="zh-CN" altLang="en-US"/>
          </a:p>
        </p:txBody>
      </p:sp>
      <p:sp>
        <p:nvSpPr>
          <p:cNvPr id="74760" name="Text Box 8"/>
          <p:cNvSpPr txBox="1">
            <a:spLocks noChangeArrowheads="1"/>
          </p:cNvSpPr>
          <p:nvPr/>
        </p:nvSpPr>
        <p:spPr bwMode="auto">
          <a:xfrm>
            <a:off x="3708400" y="1916113"/>
            <a:ext cx="3743325" cy="915987"/>
          </a:xfrm>
          <a:prstGeom prst="rect">
            <a:avLst/>
          </a:prstGeom>
          <a:noFill/>
          <a:ln w="9525">
            <a:noFill/>
            <a:miter lim="800000"/>
            <a:headEnd/>
            <a:tailEnd/>
          </a:ln>
        </p:spPr>
        <p:txBody>
          <a:bodyPr>
            <a:spAutoFit/>
          </a:bodyPr>
          <a:lstStyle/>
          <a:p>
            <a:r>
              <a:rPr lang="zh-CN" altLang="en-US">
                <a:solidFill>
                  <a:srgbClr val="000000"/>
                </a:solidFill>
              </a:rPr>
              <a:t>①生产手段从手工操作到机器生产。</a:t>
            </a:r>
          </a:p>
          <a:p>
            <a:endParaRPr lang="zh-CN" altLang="en-US"/>
          </a:p>
          <a:p>
            <a:endParaRPr lang="zh-CN" altLang="en-US"/>
          </a:p>
        </p:txBody>
      </p:sp>
      <p:sp>
        <p:nvSpPr>
          <p:cNvPr id="74762" name="Text Box 10"/>
          <p:cNvSpPr txBox="1">
            <a:spLocks noChangeArrowheads="1"/>
          </p:cNvSpPr>
          <p:nvPr/>
        </p:nvSpPr>
        <p:spPr bwMode="auto">
          <a:xfrm>
            <a:off x="3708400" y="2276475"/>
            <a:ext cx="3960813" cy="779463"/>
          </a:xfrm>
          <a:prstGeom prst="rect">
            <a:avLst/>
          </a:prstGeom>
          <a:noFill/>
          <a:ln w="9525">
            <a:noFill/>
            <a:miter lim="800000"/>
            <a:headEnd/>
            <a:tailEnd/>
          </a:ln>
        </p:spPr>
        <p:txBody>
          <a:bodyPr>
            <a:spAutoFit/>
          </a:bodyPr>
          <a:lstStyle/>
          <a:p>
            <a:r>
              <a:rPr lang="zh-CN" altLang="en-US">
                <a:solidFill>
                  <a:srgbClr val="000000"/>
                </a:solidFill>
              </a:rPr>
              <a:t>②生产组织从手工工场到工厂。</a:t>
            </a:r>
          </a:p>
          <a:p>
            <a:pPr>
              <a:spcBef>
                <a:spcPct val="50000"/>
              </a:spcBef>
            </a:pPr>
            <a:endParaRPr lang="zh-CN" altLang="en-US"/>
          </a:p>
        </p:txBody>
      </p:sp>
      <p:sp>
        <p:nvSpPr>
          <p:cNvPr id="74763" name="Text Box 11"/>
          <p:cNvSpPr txBox="1">
            <a:spLocks noChangeArrowheads="1"/>
          </p:cNvSpPr>
          <p:nvPr/>
        </p:nvSpPr>
        <p:spPr bwMode="auto">
          <a:xfrm>
            <a:off x="1258888" y="5734050"/>
            <a:ext cx="7632700" cy="915988"/>
          </a:xfrm>
          <a:prstGeom prst="rect">
            <a:avLst/>
          </a:prstGeom>
          <a:noFill/>
          <a:ln w="9525">
            <a:noFill/>
            <a:miter lim="800000"/>
            <a:headEnd/>
            <a:tailEnd/>
          </a:ln>
        </p:spPr>
        <p:txBody>
          <a:bodyPr>
            <a:spAutoFit/>
          </a:bodyPr>
          <a:lstStyle/>
          <a:p>
            <a:r>
              <a:rPr lang="zh-CN" altLang="en-US" b="1"/>
              <a:t>原因：</a:t>
            </a:r>
            <a:r>
              <a:rPr lang="en-US" altLang="zh-CN" b="1"/>
              <a:t>1825</a:t>
            </a:r>
            <a:r>
              <a:rPr lang="zh-CN" altLang="en-US" b="1"/>
              <a:t>年，英国取消机器出口的禁令，工业革命在欧洲大陆和美洲广泛开展。</a:t>
            </a:r>
          </a:p>
          <a:p>
            <a:r>
              <a:rPr lang="zh-CN" altLang="en-US" b="1"/>
              <a:t>代表：使用通用部件和机床工业的诞生。</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4760"/>
                                        </p:tgtEl>
                                        <p:attrNameLst>
                                          <p:attrName>style.visibility</p:attrName>
                                        </p:attrNameLst>
                                      </p:cBhvr>
                                      <p:to>
                                        <p:strVal val="visible"/>
                                      </p:to>
                                    </p:set>
                                    <p:animEffect transition="in" filter="blinds(horizontal)">
                                      <p:cBhvr>
                                        <p:cTn id="7" dur="500"/>
                                        <p:tgtEl>
                                          <p:spTgt spid="7476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4762">
                                            <p:txEl>
                                              <p:pRg st="0" end="0"/>
                                            </p:txEl>
                                          </p:spTgt>
                                        </p:tgtEl>
                                        <p:attrNameLst>
                                          <p:attrName>style.visibility</p:attrName>
                                        </p:attrNameLst>
                                      </p:cBhvr>
                                      <p:to>
                                        <p:strVal val="visible"/>
                                      </p:to>
                                    </p:set>
                                    <p:animEffect transition="in" filter="blinds(horizontal)">
                                      <p:cBhvr>
                                        <p:cTn id="12" dur="500"/>
                                        <p:tgtEl>
                                          <p:spTgt spid="7476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0-#ppt_w/2"/>
                                          </p:val>
                                        </p:tav>
                                        <p:tav tm="100000">
                                          <p:val>
                                            <p:strVal val="#ppt_x"/>
                                          </p:val>
                                        </p:tav>
                                      </p:tavLst>
                                    </p:anim>
                                    <p:anim calcmode="lin" valueType="num">
                                      <p:cBhvr additive="base">
                                        <p:cTn id="1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74757">
                                            <p:txEl>
                                              <p:pRg st="0" end="0"/>
                                            </p:txEl>
                                          </p:spTgt>
                                        </p:tgtEl>
                                        <p:attrNameLst>
                                          <p:attrName>style.visibility</p:attrName>
                                        </p:attrNameLst>
                                      </p:cBhvr>
                                      <p:to>
                                        <p:strVal val="visible"/>
                                      </p:to>
                                    </p:set>
                                    <p:animEffect transition="in" filter="blinds(horizontal)">
                                      <p:cBhvr>
                                        <p:cTn id="23" dur="500"/>
                                        <p:tgtEl>
                                          <p:spTgt spid="74757">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74763"/>
                                        </p:tgtEl>
                                        <p:attrNameLst>
                                          <p:attrName>style.visibility</p:attrName>
                                        </p:attrNameLst>
                                      </p:cBhvr>
                                      <p:to>
                                        <p:strVal val="visible"/>
                                      </p:to>
                                    </p:set>
                                    <p:anim calcmode="lin" valueType="num">
                                      <p:cBhvr additive="base">
                                        <p:cTn id="28" dur="500" fill="hold"/>
                                        <p:tgtEl>
                                          <p:spTgt spid="74763"/>
                                        </p:tgtEl>
                                        <p:attrNameLst>
                                          <p:attrName>ppt_x</p:attrName>
                                        </p:attrNameLst>
                                      </p:cBhvr>
                                      <p:tavLst>
                                        <p:tav tm="0">
                                          <p:val>
                                            <p:strVal val="#ppt_x"/>
                                          </p:val>
                                        </p:tav>
                                        <p:tav tm="100000">
                                          <p:val>
                                            <p:strVal val="#ppt_x"/>
                                          </p:val>
                                        </p:tav>
                                      </p:tavLst>
                                    </p:anim>
                                    <p:anim calcmode="lin" valueType="num">
                                      <p:cBhvr additive="base">
                                        <p:cTn id="29" dur="500" fill="hold"/>
                                        <p:tgtEl>
                                          <p:spTgt spid="7476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4760" grpId="0"/>
      <p:bldP spid="74763" grpId="0"/>
    </p:bldLst>
  </p:timing>
</p:sld>
</file>

<file path=ppt/theme/theme1.xml><?xml version="1.0" encoding="utf-8"?>
<a:theme xmlns:a="http://schemas.openxmlformats.org/drawingml/2006/main" name="2014高优二轮模板">
  <a:themeElements>
    <a:clrScheme name="自定义 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FFFF00"/>
      </a:folHlink>
    </a:clrScheme>
    <a:fontScheme name="Office 经典">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2014高优二轮模板</Template>
  <TotalTime>662</TotalTime>
  <Words>4468</Words>
  <Application>Microsoft Office PowerPoint</Application>
  <PresentationFormat>全屏显示(4:3)</PresentationFormat>
  <Paragraphs>262</Paragraphs>
  <Slides>23</Slides>
  <Notes>7</Notes>
  <HiddenSlides>0</HiddenSlides>
  <MMClips>0</MMClips>
  <ScaleCrop>false</ScaleCrop>
  <HeadingPairs>
    <vt:vector size="8" baseType="variant">
      <vt:variant>
        <vt:lpstr>已用的字体</vt:lpstr>
      </vt:variant>
      <vt:variant>
        <vt:i4>9</vt:i4>
      </vt:variant>
      <vt:variant>
        <vt:lpstr>演示文稿设计模板</vt:lpstr>
      </vt:variant>
      <vt:variant>
        <vt:i4>8</vt:i4>
      </vt:variant>
      <vt:variant>
        <vt:lpstr>嵌入 OLE 服务器</vt:lpstr>
      </vt:variant>
      <vt:variant>
        <vt:i4>1</vt:i4>
      </vt:variant>
      <vt:variant>
        <vt:lpstr>幻灯片标题</vt:lpstr>
      </vt:variant>
      <vt:variant>
        <vt:i4>23</vt:i4>
      </vt:variant>
    </vt:vector>
  </HeadingPairs>
  <TitlesOfParts>
    <vt:vector size="41" baseType="lpstr">
      <vt:lpstr>Arial</vt:lpstr>
      <vt:lpstr>宋体</vt:lpstr>
      <vt:lpstr>黑体</vt:lpstr>
      <vt:lpstr>Times New Roman</vt:lpstr>
      <vt:lpstr>Calibri</vt:lpstr>
      <vt:lpstr>微软雅黑</vt:lpstr>
      <vt:lpstr>楷体</vt:lpstr>
      <vt:lpstr>NEU-BZ-S92</vt:lpstr>
      <vt:lpstr>方正书宋_GBK</vt:lpstr>
      <vt:lpstr>2014高优二轮模板</vt:lpstr>
      <vt:lpstr>2014高优二轮模板</vt:lpstr>
      <vt:lpstr>2014高优二轮模板</vt:lpstr>
      <vt:lpstr>2014高优二轮模板</vt:lpstr>
      <vt:lpstr>2014高优二轮模板</vt:lpstr>
      <vt:lpstr>2014高优二轮模板</vt:lpstr>
      <vt:lpstr>2014高优二轮模板</vt:lpstr>
      <vt:lpstr>2014高优二轮模板</vt:lpstr>
      <vt:lpstr>文档</vt:lpstr>
      <vt:lpstr>第27讲　“蒸汽”的力量和走向整体的世界</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vector>
  </TitlesOfParts>
  <Company>微软中国</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专题一　语言文字运用</dc:title>
  <dc:creator>USER</dc:creator>
  <cp:lastModifiedBy>UQi.me</cp:lastModifiedBy>
  <cp:revision>113</cp:revision>
  <dcterms:created xsi:type="dcterms:W3CDTF">2014-12-26T02:01:49Z</dcterms:created>
  <dcterms:modified xsi:type="dcterms:W3CDTF">2019-03-09T09:59:35Z</dcterms:modified>
</cp:coreProperties>
</file>